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308" r:id="rId29"/>
    <p:sldId id="309" r:id="rId30"/>
    <p:sldId id="311" r:id="rId31"/>
    <p:sldId id="302" r:id="rId32"/>
    <p:sldId id="303" r:id="rId33"/>
    <p:sldId id="304" r:id="rId34"/>
    <p:sldId id="312" r:id="rId35"/>
    <p:sldId id="313" r:id="rId36"/>
    <p:sldId id="301" r:id="rId37"/>
    <p:sldId id="310" r:id="rId38"/>
    <p:sldId id="305" r:id="rId39"/>
    <p:sldId id="314" r:id="rId40"/>
    <p:sldId id="306" r:id="rId41"/>
    <p:sldId id="315" r:id="rId42"/>
    <p:sldId id="307" r:id="rId43"/>
    <p:sldId id="281" r:id="rId44"/>
  </p:sldIdLst>
  <p:sldSz cx="12193588"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26" name="PlaceHolder 2"/>
          <p:cNvSpPr>
            <a:spLocks noGrp="1"/>
          </p:cNvSpPr>
          <p:nvPr>
            <p:ph type="body"/>
          </p:nvPr>
        </p:nvSpPr>
        <p:spPr>
          <a:xfrm>
            <a:off x="609480" y="1604520"/>
            <a:ext cx="10973520" cy="1896840"/>
          </a:xfrm>
          <a:prstGeom prst="rect">
            <a:avLst/>
          </a:prstGeom>
        </p:spPr>
        <p:txBody>
          <a:bodyPr lIns="0" tIns="0" rIns="0" bIns="0">
            <a:normAutofit/>
          </a:bodyPr>
          <a:lstStyle/>
          <a:p>
            <a:endParaRPr lang="pt-BR" sz="3200" b="0" strike="noStrike" spc="-1">
              <a:latin typeface="Arial"/>
            </a:endParaRPr>
          </a:p>
        </p:txBody>
      </p:sp>
      <p:sp>
        <p:nvSpPr>
          <p:cNvPr id="27" name="PlaceHolder 3"/>
          <p:cNvSpPr>
            <a:spLocks noGrp="1"/>
          </p:cNvSpPr>
          <p:nvPr>
            <p:ph type="body"/>
          </p:nvPr>
        </p:nvSpPr>
        <p:spPr>
          <a:xfrm>
            <a:off x="609480" y="3682080"/>
            <a:ext cx="1097352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29" name="PlaceHolder 2"/>
          <p:cNvSpPr>
            <a:spLocks noGrp="1"/>
          </p:cNvSpPr>
          <p:nvPr>
            <p:ph type="body"/>
          </p:nvPr>
        </p:nvSpPr>
        <p:spPr>
          <a:xfrm>
            <a:off x="609480" y="1604520"/>
            <a:ext cx="5355000" cy="1896840"/>
          </a:xfrm>
          <a:prstGeom prst="rect">
            <a:avLst/>
          </a:prstGeom>
        </p:spPr>
        <p:txBody>
          <a:bodyPr lIns="0" tIns="0" rIns="0" bIns="0">
            <a:normAutofit/>
          </a:bodyPr>
          <a:lstStyle/>
          <a:p>
            <a:endParaRPr lang="pt-BR" sz="3200" b="0" strike="noStrike" spc="-1">
              <a:latin typeface="Arial"/>
            </a:endParaRPr>
          </a:p>
        </p:txBody>
      </p:sp>
      <p:sp>
        <p:nvSpPr>
          <p:cNvPr id="30" name="PlaceHolder 3"/>
          <p:cNvSpPr>
            <a:spLocks noGrp="1"/>
          </p:cNvSpPr>
          <p:nvPr>
            <p:ph type="body"/>
          </p:nvPr>
        </p:nvSpPr>
        <p:spPr>
          <a:xfrm>
            <a:off x="6232680" y="1604520"/>
            <a:ext cx="5355000" cy="1896840"/>
          </a:xfrm>
          <a:prstGeom prst="rect">
            <a:avLst/>
          </a:prstGeom>
        </p:spPr>
        <p:txBody>
          <a:bodyPr lIns="0" tIns="0" rIns="0" bIns="0">
            <a:normAutofit/>
          </a:bodyPr>
          <a:lstStyle/>
          <a:p>
            <a:endParaRPr lang="pt-BR" sz="3200" b="0" strike="noStrike" spc="-1">
              <a:latin typeface="Arial"/>
            </a:endParaRPr>
          </a:p>
        </p:txBody>
      </p:sp>
      <p:sp>
        <p:nvSpPr>
          <p:cNvPr id="31" name="PlaceHolder 4"/>
          <p:cNvSpPr>
            <a:spLocks noGrp="1"/>
          </p:cNvSpPr>
          <p:nvPr>
            <p:ph type="body"/>
          </p:nvPr>
        </p:nvSpPr>
        <p:spPr>
          <a:xfrm>
            <a:off x="609480" y="3682080"/>
            <a:ext cx="5355000" cy="1896840"/>
          </a:xfrm>
          <a:prstGeom prst="rect">
            <a:avLst/>
          </a:prstGeom>
        </p:spPr>
        <p:txBody>
          <a:bodyPr lIns="0" tIns="0" rIns="0" bIns="0">
            <a:normAutofit/>
          </a:bodyPr>
          <a:lstStyle/>
          <a:p>
            <a:endParaRPr lang="pt-BR" sz="3200" b="0" strike="noStrike" spc="-1">
              <a:latin typeface="Arial"/>
            </a:endParaRPr>
          </a:p>
        </p:txBody>
      </p:sp>
      <p:sp>
        <p:nvSpPr>
          <p:cNvPr id="32" name="PlaceHolder 5"/>
          <p:cNvSpPr>
            <a:spLocks noGrp="1"/>
          </p:cNvSpPr>
          <p:nvPr>
            <p:ph type="body"/>
          </p:nvPr>
        </p:nvSpPr>
        <p:spPr>
          <a:xfrm>
            <a:off x="6232680" y="3682080"/>
            <a:ext cx="53550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34" name="PlaceHolder 2"/>
          <p:cNvSpPr>
            <a:spLocks noGrp="1"/>
          </p:cNvSpPr>
          <p:nvPr>
            <p:ph type="body"/>
          </p:nvPr>
        </p:nvSpPr>
        <p:spPr>
          <a:xfrm>
            <a:off x="609480" y="1604520"/>
            <a:ext cx="3533400" cy="1896840"/>
          </a:xfrm>
          <a:prstGeom prst="rect">
            <a:avLst/>
          </a:prstGeom>
        </p:spPr>
        <p:txBody>
          <a:bodyPr lIns="0" tIns="0" rIns="0" bIns="0">
            <a:normAutofit/>
          </a:bodyPr>
          <a:lstStyle/>
          <a:p>
            <a:endParaRPr lang="pt-BR" sz="3200" b="0" strike="noStrike" spc="-1">
              <a:latin typeface="Arial"/>
            </a:endParaRPr>
          </a:p>
        </p:txBody>
      </p:sp>
      <p:sp>
        <p:nvSpPr>
          <p:cNvPr id="35" name="PlaceHolder 3"/>
          <p:cNvSpPr>
            <a:spLocks noGrp="1"/>
          </p:cNvSpPr>
          <p:nvPr>
            <p:ph type="body"/>
          </p:nvPr>
        </p:nvSpPr>
        <p:spPr>
          <a:xfrm>
            <a:off x="4320000" y="1604520"/>
            <a:ext cx="3533400" cy="1896840"/>
          </a:xfrm>
          <a:prstGeom prst="rect">
            <a:avLst/>
          </a:prstGeom>
        </p:spPr>
        <p:txBody>
          <a:bodyPr lIns="0" tIns="0" rIns="0" bIns="0">
            <a:normAutofit/>
          </a:bodyPr>
          <a:lstStyle/>
          <a:p>
            <a:endParaRPr lang="pt-BR" sz="3200" b="0" strike="noStrike" spc="-1">
              <a:latin typeface="Arial"/>
            </a:endParaRPr>
          </a:p>
        </p:txBody>
      </p:sp>
      <p:sp>
        <p:nvSpPr>
          <p:cNvPr id="36" name="PlaceHolder 4"/>
          <p:cNvSpPr>
            <a:spLocks noGrp="1"/>
          </p:cNvSpPr>
          <p:nvPr>
            <p:ph type="body"/>
          </p:nvPr>
        </p:nvSpPr>
        <p:spPr>
          <a:xfrm>
            <a:off x="8030520" y="1604520"/>
            <a:ext cx="3533400" cy="1896840"/>
          </a:xfrm>
          <a:prstGeom prst="rect">
            <a:avLst/>
          </a:prstGeom>
        </p:spPr>
        <p:txBody>
          <a:bodyPr lIns="0" tIns="0" rIns="0" bIns="0">
            <a:normAutofit/>
          </a:bodyPr>
          <a:lstStyle/>
          <a:p>
            <a:endParaRPr lang="pt-BR" sz="3200" b="0" strike="noStrike" spc="-1">
              <a:latin typeface="Arial"/>
            </a:endParaRPr>
          </a:p>
        </p:txBody>
      </p:sp>
      <p:sp>
        <p:nvSpPr>
          <p:cNvPr id="37" name="PlaceHolder 5"/>
          <p:cNvSpPr>
            <a:spLocks noGrp="1"/>
          </p:cNvSpPr>
          <p:nvPr>
            <p:ph type="body"/>
          </p:nvPr>
        </p:nvSpPr>
        <p:spPr>
          <a:xfrm>
            <a:off x="609480" y="3682080"/>
            <a:ext cx="3533400" cy="1896840"/>
          </a:xfrm>
          <a:prstGeom prst="rect">
            <a:avLst/>
          </a:prstGeom>
        </p:spPr>
        <p:txBody>
          <a:bodyPr lIns="0" tIns="0" rIns="0" bIns="0">
            <a:normAutofit/>
          </a:bodyPr>
          <a:lstStyle/>
          <a:p>
            <a:endParaRPr lang="pt-BR" sz="3200" b="0" strike="noStrike" spc="-1">
              <a:latin typeface="Arial"/>
            </a:endParaRPr>
          </a:p>
        </p:txBody>
      </p:sp>
      <p:sp>
        <p:nvSpPr>
          <p:cNvPr id="38" name="PlaceHolder 6"/>
          <p:cNvSpPr>
            <a:spLocks noGrp="1"/>
          </p:cNvSpPr>
          <p:nvPr>
            <p:ph type="body"/>
          </p:nvPr>
        </p:nvSpPr>
        <p:spPr>
          <a:xfrm>
            <a:off x="4320000" y="3682080"/>
            <a:ext cx="3533400" cy="1896840"/>
          </a:xfrm>
          <a:prstGeom prst="rect">
            <a:avLst/>
          </a:prstGeom>
        </p:spPr>
        <p:txBody>
          <a:bodyPr lIns="0" tIns="0" rIns="0" bIns="0">
            <a:normAutofit/>
          </a:bodyPr>
          <a:lstStyle/>
          <a:p>
            <a:endParaRPr lang="pt-BR" sz="3200" b="0" strike="noStrike" spc="-1">
              <a:latin typeface="Arial"/>
            </a:endParaRPr>
          </a:p>
        </p:txBody>
      </p:sp>
      <p:sp>
        <p:nvSpPr>
          <p:cNvPr id="39" name="PlaceHolder 7"/>
          <p:cNvSpPr>
            <a:spLocks noGrp="1"/>
          </p:cNvSpPr>
          <p:nvPr>
            <p:ph type="body"/>
          </p:nvPr>
        </p:nvSpPr>
        <p:spPr>
          <a:xfrm>
            <a:off x="8030520" y="3682080"/>
            <a:ext cx="35334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43" name="PlaceHolder 2"/>
          <p:cNvSpPr>
            <a:spLocks noGrp="1"/>
          </p:cNvSpPr>
          <p:nvPr>
            <p:ph type="subTitle"/>
          </p:nvPr>
        </p:nvSpPr>
        <p:spPr>
          <a:xfrm>
            <a:off x="609480" y="1604520"/>
            <a:ext cx="10973520" cy="397728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45" name="PlaceHolder 2"/>
          <p:cNvSpPr>
            <a:spLocks noGrp="1"/>
          </p:cNvSpPr>
          <p:nvPr>
            <p:ph type="body"/>
          </p:nvPr>
        </p:nvSpPr>
        <p:spPr>
          <a:xfrm>
            <a:off x="609480" y="1604520"/>
            <a:ext cx="10973520" cy="397728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47" name="PlaceHolder 2"/>
          <p:cNvSpPr>
            <a:spLocks noGrp="1"/>
          </p:cNvSpPr>
          <p:nvPr>
            <p:ph type="body"/>
          </p:nvPr>
        </p:nvSpPr>
        <p:spPr>
          <a:xfrm>
            <a:off x="609480" y="1604520"/>
            <a:ext cx="5355000" cy="3977280"/>
          </a:xfrm>
          <a:prstGeom prst="rect">
            <a:avLst/>
          </a:prstGeom>
        </p:spPr>
        <p:txBody>
          <a:bodyPr lIns="0" tIns="0" rIns="0" bIns="0">
            <a:normAutofit/>
          </a:bodyPr>
          <a:lstStyle/>
          <a:p>
            <a:endParaRPr lang="pt-BR" sz="3200" b="0" strike="noStrike" spc="-1">
              <a:latin typeface="Arial"/>
            </a:endParaRPr>
          </a:p>
        </p:txBody>
      </p:sp>
      <p:sp>
        <p:nvSpPr>
          <p:cNvPr id="48" name="PlaceHolder 3"/>
          <p:cNvSpPr>
            <a:spLocks noGrp="1"/>
          </p:cNvSpPr>
          <p:nvPr>
            <p:ph type="body"/>
          </p:nvPr>
        </p:nvSpPr>
        <p:spPr>
          <a:xfrm>
            <a:off x="6232680" y="1604520"/>
            <a:ext cx="5355000" cy="397728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3520" cy="530784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52" name="PlaceHolder 2"/>
          <p:cNvSpPr>
            <a:spLocks noGrp="1"/>
          </p:cNvSpPr>
          <p:nvPr>
            <p:ph type="body"/>
          </p:nvPr>
        </p:nvSpPr>
        <p:spPr>
          <a:xfrm>
            <a:off x="609480" y="1604520"/>
            <a:ext cx="5355000" cy="1896840"/>
          </a:xfrm>
          <a:prstGeom prst="rect">
            <a:avLst/>
          </a:prstGeom>
        </p:spPr>
        <p:txBody>
          <a:bodyPr lIns="0" tIns="0" rIns="0" bIns="0">
            <a:normAutofit/>
          </a:bodyPr>
          <a:lstStyle/>
          <a:p>
            <a:endParaRPr lang="pt-BR" sz="3200" b="0" strike="noStrike" spc="-1">
              <a:latin typeface="Arial"/>
            </a:endParaRPr>
          </a:p>
        </p:txBody>
      </p:sp>
      <p:sp>
        <p:nvSpPr>
          <p:cNvPr id="53" name="PlaceHolder 3"/>
          <p:cNvSpPr>
            <a:spLocks noGrp="1"/>
          </p:cNvSpPr>
          <p:nvPr>
            <p:ph type="body"/>
          </p:nvPr>
        </p:nvSpPr>
        <p:spPr>
          <a:xfrm>
            <a:off x="6232680" y="1604520"/>
            <a:ext cx="5355000" cy="3977280"/>
          </a:xfrm>
          <a:prstGeom prst="rect">
            <a:avLst/>
          </a:prstGeom>
        </p:spPr>
        <p:txBody>
          <a:bodyPr lIns="0" tIns="0" rIns="0" bIns="0">
            <a:normAutofit/>
          </a:bodyPr>
          <a:lstStyle/>
          <a:p>
            <a:endParaRPr lang="pt-BR" sz="3200" b="0" strike="noStrike" spc="-1">
              <a:latin typeface="Arial"/>
            </a:endParaRPr>
          </a:p>
        </p:txBody>
      </p:sp>
      <p:sp>
        <p:nvSpPr>
          <p:cNvPr id="54" name="PlaceHolder 4"/>
          <p:cNvSpPr>
            <a:spLocks noGrp="1"/>
          </p:cNvSpPr>
          <p:nvPr>
            <p:ph type="body"/>
          </p:nvPr>
        </p:nvSpPr>
        <p:spPr>
          <a:xfrm>
            <a:off x="609480" y="3682080"/>
            <a:ext cx="53550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5" name="PlaceHolder 2"/>
          <p:cNvSpPr>
            <a:spLocks noGrp="1"/>
          </p:cNvSpPr>
          <p:nvPr>
            <p:ph type="subTitle"/>
          </p:nvPr>
        </p:nvSpPr>
        <p:spPr>
          <a:xfrm>
            <a:off x="609480" y="1604520"/>
            <a:ext cx="10973520" cy="397728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56" name="PlaceHolder 2"/>
          <p:cNvSpPr>
            <a:spLocks noGrp="1"/>
          </p:cNvSpPr>
          <p:nvPr>
            <p:ph type="body"/>
          </p:nvPr>
        </p:nvSpPr>
        <p:spPr>
          <a:xfrm>
            <a:off x="609480" y="1604520"/>
            <a:ext cx="5355000" cy="3977280"/>
          </a:xfrm>
          <a:prstGeom prst="rect">
            <a:avLst/>
          </a:prstGeom>
        </p:spPr>
        <p:txBody>
          <a:bodyPr lIns="0" tIns="0" rIns="0" bIns="0">
            <a:normAutofit/>
          </a:bodyPr>
          <a:lstStyle/>
          <a:p>
            <a:endParaRPr lang="pt-BR" sz="3200" b="0" strike="noStrike" spc="-1">
              <a:latin typeface="Arial"/>
            </a:endParaRPr>
          </a:p>
        </p:txBody>
      </p:sp>
      <p:sp>
        <p:nvSpPr>
          <p:cNvPr id="57" name="PlaceHolder 3"/>
          <p:cNvSpPr>
            <a:spLocks noGrp="1"/>
          </p:cNvSpPr>
          <p:nvPr>
            <p:ph type="body"/>
          </p:nvPr>
        </p:nvSpPr>
        <p:spPr>
          <a:xfrm>
            <a:off x="6232680" y="1604520"/>
            <a:ext cx="5355000" cy="1896840"/>
          </a:xfrm>
          <a:prstGeom prst="rect">
            <a:avLst/>
          </a:prstGeom>
        </p:spPr>
        <p:txBody>
          <a:bodyPr lIns="0" tIns="0" rIns="0" bIns="0">
            <a:normAutofit/>
          </a:bodyPr>
          <a:lstStyle/>
          <a:p>
            <a:endParaRPr lang="pt-BR" sz="3200" b="0" strike="noStrike" spc="-1">
              <a:latin typeface="Arial"/>
            </a:endParaRPr>
          </a:p>
        </p:txBody>
      </p:sp>
      <p:sp>
        <p:nvSpPr>
          <p:cNvPr id="58" name="PlaceHolder 4"/>
          <p:cNvSpPr>
            <a:spLocks noGrp="1"/>
          </p:cNvSpPr>
          <p:nvPr>
            <p:ph type="body"/>
          </p:nvPr>
        </p:nvSpPr>
        <p:spPr>
          <a:xfrm>
            <a:off x="6232680" y="3682080"/>
            <a:ext cx="53550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60" name="PlaceHolder 2"/>
          <p:cNvSpPr>
            <a:spLocks noGrp="1"/>
          </p:cNvSpPr>
          <p:nvPr>
            <p:ph type="body"/>
          </p:nvPr>
        </p:nvSpPr>
        <p:spPr>
          <a:xfrm>
            <a:off x="609480" y="1604520"/>
            <a:ext cx="5355000" cy="1896840"/>
          </a:xfrm>
          <a:prstGeom prst="rect">
            <a:avLst/>
          </a:prstGeom>
        </p:spPr>
        <p:txBody>
          <a:bodyPr lIns="0" tIns="0" rIns="0" bIns="0">
            <a:normAutofit/>
          </a:bodyPr>
          <a:lstStyle/>
          <a:p>
            <a:endParaRPr lang="pt-BR" sz="3200" b="0" strike="noStrike" spc="-1">
              <a:latin typeface="Arial"/>
            </a:endParaRPr>
          </a:p>
        </p:txBody>
      </p:sp>
      <p:sp>
        <p:nvSpPr>
          <p:cNvPr id="61" name="PlaceHolder 3"/>
          <p:cNvSpPr>
            <a:spLocks noGrp="1"/>
          </p:cNvSpPr>
          <p:nvPr>
            <p:ph type="body"/>
          </p:nvPr>
        </p:nvSpPr>
        <p:spPr>
          <a:xfrm>
            <a:off x="6232680" y="1604520"/>
            <a:ext cx="5355000" cy="1896840"/>
          </a:xfrm>
          <a:prstGeom prst="rect">
            <a:avLst/>
          </a:prstGeom>
        </p:spPr>
        <p:txBody>
          <a:bodyPr lIns="0" tIns="0" rIns="0" bIns="0">
            <a:normAutofit/>
          </a:bodyPr>
          <a:lstStyle/>
          <a:p>
            <a:endParaRPr lang="pt-BR" sz="3200" b="0" strike="noStrike" spc="-1">
              <a:latin typeface="Arial"/>
            </a:endParaRPr>
          </a:p>
        </p:txBody>
      </p:sp>
      <p:sp>
        <p:nvSpPr>
          <p:cNvPr id="62" name="PlaceHolder 4"/>
          <p:cNvSpPr>
            <a:spLocks noGrp="1"/>
          </p:cNvSpPr>
          <p:nvPr>
            <p:ph type="body"/>
          </p:nvPr>
        </p:nvSpPr>
        <p:spPr>
          <a:xfrm>
            <a:off x="609480" y="3682080"/>
            <a:ext cx="1097352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64" name="PlaceHolder 2"/>
          <p:cNvSpPr>
            <a:spLocks noGrp="1"/>
          </p:cNvSpPr>
          <p:nvPr>
            <p:ph type="body"/>
          </p:nvPr>
        </p:nvSpPr>
        <p:spPr>
          <a:xfrm>
            <a:off x="609480" y="1604520"/>
            <a:ext cx="10973520" cy="1896840"/>
          </a:xfrm>
          <a:prstGeom prst="rect">
            <a:avLst/>
          </a:prstGeom>
        </p:spPr>
        <p:txBody>
          <a:bodyPr lIns="0" tIns="0" rIns="0" bIns="0">
            <a:normAutofit/>
          </a:bodyPr>
          <a:lstStyle/>
          <a:p>
            <a:endParaRPr lang="pt-BR" sz="3200" b="0" strike="noStrike" spc="-1">
              <a:latin typeface="Arial"/>
            </a:endParaRPr>
          </a:p>
        </p:txBody>
      </p:sp>
      <p:sp>
        <p:nvSpPr>
          <p:cNvPr id="65" name="PlaceHolder 3"/>
          <p:cNvSpPr>
            <a:spLocks noGrp="1"/>
          </p:cNvSpPr>
          <p:nvPr>
            <p:ph type="body"/>
          </p:nvPr>
        </p:nvSpPr>
        <p:spPr>
          <a:xfrm>
            <a:off x="609480" y="3682080"/>
            <a:ext cx="1097352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67" name="PlaceHolder 2"/>
          <p:cNvSpPr>
            <a:spLocks noGrp="1"/>
          </p:cNvSpPr>
          <p:nvPr>
            <p:ph type="body"/>
          </p:nvPr>
        </p:nvSpPr>
        <p:spPr>
          <a:xfrm>
            <a:off x="609480" y="1604520"/>
            <a:ext cx="5355000" cy="1896840"/>
          </a:xfrm>
          <a:prstGeom prst="rect">
            <a:avLst/>
          </a:prstGeom>
        </p:spPr>
        <p:txBody>
          <a:bodyPr lIns="0" tIns="0" rIns="0" bIns="0">
            <a:normAutofit/>
          </a:bodyPr>
          <a:lstStyle/>
          <a:p>
            <a:endParaRPr lang="pt-BR" sz="3200" b="0" strike="noStrike" spc="-1">
              <a:latin typeface="Arial"/>
            </a:endParaRPr>
          </a:p>
        </p:txBody>
      </p:sp>
      <p:sp>
        <p:nvSpPr>
          <p:cNvPr id="68" name="PlaceHolder 3"/>
          <p:cNvSpPr>
            <a:spLocks noGrp="1"/>
          </p:cNvSpPr>
          <p:nvPr>
            <p:ph type="body"/>
          </p:nvPr>
        </p:nvSpPr>
        <p:spPr>
          <a:xfrm>
            <a:off x="6232680" y="1604520"/>
            <a:ext cx="5355000" cy="1896840"/>
          </a:xfrm>
          <a:prstGeom prst="rect">
            <a:avLst/>
          </a:prstGeom>
        </p:spPr>
        <p:txBody>
          <a:bodyPr lIns="0" tIns="0" rIns="0" bIns="0">
            <a:normAutofit/>
          </a:bodyPr>
          <a:lstStyle/>
          <a:p>
            <a:endParaRPr lang="pt-BR" sz="3200" b="0" strike="noStrike" spc="-1">
              <a:latin typeface="Arial"/>
            </a:endParaRPr>
          </a:p>
        </p:txBody>
      </p:sp>
      <p:sp>
        <p:nvSpPr>
          <p:cNvPr id="69" name="PlaceHolder 4"/>
          <p:cNvSpPr>
            <a:spLocks noGrp="1"/>
          </p:cNvSpPr>
          <p:nvPr>
            <p:ph type="body"/>
          </p:nvPr>
        </p:nvSpPr>
        <p:spPr>
          <a:xfrm>
            <a:off x="609480" y="3682080"/>
            <a:ext cx="5355000" cy="1896840"/>
          </a:xfrm>
          <a:prstGeom prst="rect">
            <a:avLst/>
          </a:prstGeom>
        </p:spPr>
        <p:txBody>
          <a:bodyPr lIns="0" tIns="0" rIns="0" bIns="0">
            <a:normAutofit/>
          </a:bodyPr>
          <a:lstStyle/>
          <a:p>
            <a:endParaRPr lang="pt-BR" sz="3200" b="0" strike="noStrike" spc="-1">
              <a:latin typeface="Arial"/>
            </a:endParaRPr>
          </a:p>
        </p:txBody>
      </p:sp>
      <p:sp>
        <p:nvSpPr>
          <p:cNvPr id="70" name="PlaceHolder 5"/>
          <p:cNvSpPr>
            <a:spLocks noGrp="1"/>
          </p:cNvSpPr>
          <p:nvPr>
            <p:ph type="body"/>
          </p:nvPr>
        </p:nvSpPr>
        <p:spPr>
          <a:xfrm>
            <a:off x="6232680" y="3682080"/>
            <a:ext cx="53550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72" name="PlaceHolder 2"/>
          <p:cNvSpPr>
            <a:spLocks noGrp="1"/>
          </p:cNvSpPr>
          <p:nvPr>
            <p:ph type="body"/>
          </p:nvPr>
        </p:nvSpPr>
        <p:spPr>
          <a:xfrm>
            <a:off x="609480" y="1604520"/>
            <a:ext cx="3533400" cy="1896840"/>
          </a:xfrm>
          <a:prstGeom prst="rect">
            <a:avLst/>
          </a:prstGeom>
        </p:spPr>
        <p:txBody>
          <a:bodyPr lIns="0" tIns="0" rIns="0" bIns="0">
            <a:normAutofit/>
          </a:bodyPr>
          <a:lstStyle/>
          <a:p>
            <a:endParaRPr lang="pt-BR" sz="3200" b="0" strike="noStrike" spc="-1">
              <a:latin typeface="Arial"/>
            </a:endParaRPr>
          </a:p>
        </p:txBody>
      </p:sp>
      <p:sp>
        <p:nvSpPr>
          <p:cNvPr id="73" name="PlaceHolder 3"/>
          <p:cNvSpPr>
            <a:spLocks noGrp="1"/>
          </p:cNvSpPr>
          <p:nvPr>
            <p:ph type="body"/>
          </p:nvPr>
        </p:nvSpPr>
        <p:spPr>
          <a:xfrm>
            <a:off x="4320000" y="1604520"/>
            <a:ext cx="3533400" cy="1896840"/>
          </a:xfrm>
          <a:prstGeom prst="rect">
            <a:avLst/>
          </a:prstGeom>
        </p:spPr>
        <p:txBody>
          <a:bodyPr lIns="0" tIns="0" rIns="0" bIns="0">
            <a:normAutofit/>
          </a:bodyPr>
          <a:lstStyle/>
          <a:p>
            <a:endParaRPr lang="pt-BR" sz="3200" b="0" strike="noStrike" spc="-1">
              <a:latin typeface="Arial"/>
            </a:endParaRPr>
          </a:p>
        </p:txBody>
      </p:sp>
      <p:sp>
        <p:nvSpPr>
          <p:cNvPr id="74" name="PlaceHolder 4"/>
          <p:cNvSpPr>
            <a:spLocks noGrp="1"/>
          </p:cNvSpPr>
          <p:nvPr>
            <p:ph type="body"/>
          </p:nvPr>
        </p:nvSpPr>
        <p:spPr>
          <a:xfrm>
            <a:off x="8030520" y="1604520"/>
            <a:ext cx="3533400" cy="1896840"/>
          </a:xfrm>
          <a:prstGeom prst="rect">
            <a:avLst/>
          </a:prstGeom>
        </p:spPr>
        <p:txBody>
          <a:bodyPr lIns="0" tIns="0" rIns="0" bIns="0">
            <a:normAutofit/>
          </a:bodyPr>
          <a:lstStyle/>
          <a:p>
            <a:endParaRPr lang="pt-BR" sz="3200" b="0" strike="noStrike" spc="-1">
              <a:latin typeface="Arial"/>
            </a:endParaRPr>
          </a:p>
        </p:txBody>
      </p:sp>
      <p:sp>
        <p:nvSpPr>
          <p:cNvPr id="75" name="PlaceHolder 5"/>
          <p:cNvSpPr>
            <a:spLocks noGrp="1"/>
          </p:cNvSpPr>
          <p:nvPr>
            <p:ph type="body"/>
          </p:nvPr>
        </p:nvSpPr>
        <p:spPr>
          <a:xfrm>
            <a:off x="609480" y="3682080"/>
            <a:ext cx="3533400" cy="1896840"/>
          </a:xfrm>
          <a:prstGeom prst="rect">
            <a:avLst/>
          </a:prstGeom>
        </p:spPr>
        <p:txBody>
          <a:bodyPr lIns="0" tIns="0" rIns="0" bIns="0">
            <a:normAutofit/>
          </a:bodyPr>
          <a:lstStyle/>
          <a:p>
            <a:endParaRPr lang="pt-BR" sz="3200" b="0" strike="noStrike" spc="-1">
              <a:latin typeface="Arial"/>
            </a:endParaRPr>
          </a:p>
        </p:txBody>
      </p:sp>
      <p:sp>
        <p:nvSpPr>
          <p:cNvPr id="76" name="PlaceHolder 6"/>
          <p:cNvSpPr>
            <a:spLocks noGrp="1"/>
          </p:cNvSpPr>
          <p:nvPr>
            <p:ph type="body"/>
          </p:nvPr>
        </p:nvSpPr>
        <p:spPr>
          <a:xfrm>
            <a:off x="4320000" y="3682080"/>
            <a:ext cx="3533400" cy="1896840"/>
          </a:xfrm>
          <a:prstGeom prst="rect">
            <a:avLst/>
          </a:prstGeom>
        </p:spPr>
        <p:txBody>
          <a:bodyPr lIns="0" tIns="0" rIns="0" bIns="0">
            <a:normAutofit/>
          </a:bodyPr>
          <a:lstStyle/>
          <a:p>
            <a:endParaRPr lang="pt-BR" sz="3200" b="0" strike="noStrike" spc="-1">
              <a:latin typeface="Arial"/>
            </a:endParaRPr>
          </a:p>
        </p:txBody>
      </p:sp>
      <p:sp>
        <p:nvSpPr>
          <p:cNvPr id="77" name="PlaceHolder 7"/>
          <p:cNvSpPr>
            <a:spLocks noGrp="1"/>
          </p:cNvSpPr>
          <p:nvPr>
            <p:ph type="body"/>
          </p:nvPr>
        </p:nvSpPr>
        <p:spPr>
          <a:xfrm>
            <a:off x="8030520" y="3682080"/>
            <a:ext cx="35334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7F08057-AB40-4B24-97B6-02AF39A3643D}" type="datetimeFigureOut">
              <a:rPr lang="pt-BR" smtClean="0"/>
              <a:pPr/>
              <a:t>24/09/2018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4DB5671-E108-4632-BCB3-5509CABA574E}" type="slidenum">
              <a:rPr lang="pt-BR" smtClean="0"/>
              <a:pPr/>
              <a:t>‹nº›</a:t>
            </a:fld>
            <a:endParaRPr lang="pt-BR"/>
          </a:p>
        </p:txBody>
      </p:sp>
    </p:spTree>
    <p:extLst>
      <p:ext uri="{BB962C8B-B14F-4D97-AF65-F5344CB8AC3E}">
        <p14:creationId xmlns:p14="http://schemas.microsoft.com/office/powerpoint/2010/main" val="185539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7" name="PlaceHolder 2"/>
          <p:cNvSpPr>
            <a:spLocks noGrp="1"/>
          </p:cNvSpPr>
          <p:nvPr>
            <p:ph type="body"/>
          </p:nvPr>
        </p:nvSpPr>
        <p:spPr>
          <a:xfrm>
            <a:off x="609480" y="1604520"/>
            <a:ext cx="10973520" cy="397728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9" name="PlaceHolder 2"/>
          <p:cNvSpPr>
            <a:spLocks noGrp="1"/>
          </p:cNvSpPr>
          <p:nvPr>
            <p:ph type="body"/>
          </p:nvPr>
        </p:nvSpPr>
        <p:spPr>
          <a:xfrm>
            <a:off x="609480" y="1604520"/>
            <a:ext cx="5355000" cy="3977280"/>
          </a:xfrm>
          <a:prstGeom prst="rect">
            <a:avLst/>
          </a:prstGeom>
        </p:spPr>
        <p:txBody>
          <a:bodyPr lIns="0" tIns="0" rIns="0" bIns="0">
            <a:normAutofit/>
          </a:bodyPr>
          <a:lstStyle/>
          <a:p>
            <a:endParaRPr lang="pt-BR" sz="3200" b="0" strike="noStrike" spc="-1">
              <a:latin typeface="Arial"/>
            </a:endParaRPr>
          </a:p>
        </p:txBody>
      </p:sp>
      <p:sp>
        <p:nvSpPr>
          <p:cNvPr id="10" name="PlaceHolder 3"/>
          <p:cNvSpPr>
            <a:spLocks noGrp="1"/>
          </p:cNvSpPr>
          <p:nvPr>
            <p:ph type="body"/>
          </p:nvPr>
        </p:nvSpPr>
        <p:spPr>
          <a:xfrm>
            <a:off x="6232680" y="1604520"/>
            <a:ext cx="5355000" cy="397728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3520" cy="530784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14" name="PlaceHolder 2"/>
          <p:cNvSpPr>
            <a:spLocks noGrp="1"/>
          </p:cNvSpPr>
          <p:nvPr>
            <p:ph type="body"/>
          </p:nvPr>
        </p:nvSpPr>
        <p:spPr>
          <a:xfrm>
            <a:off x="609480" y="1604520"/>
            <a:ext cx="5355000" cy="1896840"/>
          </a:xfrm>
          <a:prstGeom prst="rect">
            <a:avLst/>
          </a:prstGeom>
        </p:spPr>
        <p:txBody>
          <a:bodyPr lIns="0" tIns="0" rIns="0" bIns="0">
            <a:normAutofit/>
          </a:bodyPr>
          <a:lstStyle/>
          <a:p>
            <a:endParaRPr lang="pt-BR" sz="3200" b="0" strike="noStrike" spc="-1">
              <a:latin typeface="Arial"/>
            </a:endParaRPr>
          </a:p>
        </p:txBody>
      </p:sp>
      <p:sp>
        <p:nvSpPr>
          <p:cNvPr id="15" name="PlaceHolder 3"/>
          <p:cNvSpPr>
            <a:spLocks noGrp="1"/>
          </p:cNvSpPr>
          <p:nvPr>
            <p:ph type="body"/>
          </p:nvPr>
        </p:nvSpPr>
        <p:spPr>
          <a:xfrm>
            <a:off x="6232680" y="1604520"/>
            <a:ext cx="5355000" cy="3977280"/>
          </a:xfrm>
          <a:prstGeom prst="rect">
            <a:avLst/>
          </a:prstGeom>
        </p:spPr>
        <p:txBody>
          <a:bodyPr lIns="0" tIns="0" rIns="0" bIns="0">
            <a:normAutofit/>
          </a:bodyPr>
          <a:lstStyle/>
          <a:p>
            <a:endParaRPr lang="pt-BR" sz="3200" b="0" strike="noStrike" spc="-1">
              <a:latin typeface="Arial"/>
            </a:endParaRPr>
          </a:p>
        </p:txBody>
      </p:sp>
      <p:sp>
        <p:nvSpPr>
          <p:cNvPr id="16" name="PlaceHolder 4"/>
          <p:cNvSpPr>
            <a:spLocks noGrp="1"/>
          </p:cNvSpPr>
          <p:nvPr>
            <p:ph type="body"/>
          </p:nvPr>
        </p:nvSpPr>
        <p:spPr>
          <a:xfrm>
            <a:off x="609480" y="3682080"/>
            <a:ext cx="53550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18" name="PlaceHolder 2"/>
          <p:cNvSpPr>
            <a:spLocks noGrp="1"/>
          </p:cNvSpPr>
          <p:nvPr>
            <p:ph type="body"/>
          </p:nvPr>
        </p:nvSpPr>
        <p:spPr>
          <a:xfrm>
            <a:off x="609480" y="1604520"/>
            <a:ext cx="5355000" cy="3977280"/>
          </a:xfrm>
          <a:prstGeom prst="rect">
            <a:avLst/>
          </a:prstGeom>
        </p:spPr>
        <p:txBody>
          <a:bodyPr lIns="0" tIns="0" rIns="0" bIns="0">
            <a:normAutofit/>
          </a:bodyPr>
          <a:lstStyle/>
          <a:p>
            <a:endParaRPr lang="pt-BR" sz="3200" b="0" strike="noStrike" spc="-1">
              <a:latin typeface="Arial"/>
            </a:endParaRPr>
          </a:p>
        </p:txBody>
      </p:sp>
      <p:sp>
        <p:nvSpPr>
          <p:cNvPr id="19" name="PlaceHolder 3"/>
          <p:cNvSpPr>
            <a:spLocks noGrp="1"/>
          </p:cNvSpPr>
          <p:nvPr>
            <p:ph type="body"/>
          </p:nvPr>
        </p:nvSpPr>
        <p:spPr>
          <a:xfrm>
            <a:off x="6232680" y="1604520"/>
            <a:ext cx="5355000" cy="1896840"/>
          </a:xfrm>
          <a:prstGeom prst="rect">
            <a:avLst/>
          </a:prstGeom>
        </p:spPr>
        <p:txBody>
          <a:bodyPr lIns="0" tIns="0" rIns="0" bIns="0">
            <a:normAutofit/>
          </a:bodyPr>
          <a:lstStyle/>
          <a:p>
            <a:endParaRPr lang="pt-BR" sz="3200" b="0" strike="noStrike" spc="-1">
              <a:latin typeface="Arial"/>
            </a:endParaRPr>
          </a:p>
        </p:txBody>
      </p:sp>
      <p:sp>
        <p:nvSpPr>
          <p:cNvPr id="20" name="PlaceHolder 4"/>
          <p:cNvSpPr>
            <a:spLocks noGrp="1"/>
          </p:cNvSpPr>
          <p:nvPr>
            <p:ph type="body"/>
          </p:nvPr>
        </p:nvSpPr>
        <p:spPr>
          <a:xfrm>
            <a:off x="6232680" y="3682080"/>
            <a:ext cx="535500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3520" cy="1144800"/>
          </a:xfrm>
          <a:prstGeom prst="rect">
            <a:avLst/>
          </a:prstGeom>
        </p:spPr>
        <p:txBody>
          <a:bodyPr lIns="0" tIns="0" rIns="0" bIns="0" anchor="ctr"/>
          <a:lstStyle/>
          <a:p>
            <a:pPr algn="ctr"/>
            <a:endParaRPr lang="pt-BR" sz="4400" b="0" strike="noStrike" spc="-1">
              <a:latin typeface="Arial"/>
            </a:endParaRPr>
          </a:p>
        </p:txBody>
      </p:sp>
      <p:sp>
        <p:nvSpPr>
          <p:cNvPr id="22" name="PlaceHolder 2"/>
          <p:cNvSpPr>
            <a:spLocks noGrp="1"/>
          </p:cNvSpPr>
          <p:nvPr>
            <p:ph type="body"/>
          </p:nvPr>
        </p:nvSpPr>
        <p:spPr>
          <a:xfrm>
            <a:off x="609480" y="1604520"/>
            <a:ext cx="5355000" cy="1896840"/>
          </a:xfrm>
          <a:prstGeom prst="rect">
            <a:avLst/>
          </a:prstGeom>
        </p:spPr>
        <p:txBody>
          <a:bodyPr lIns="0" tIns="0" rIns="0" bIns="0">
            <a:normAutofit/>
          </a:bodyPr>
          <a:lstStyle/>
          <a:p>
            <a:endParaRPr lang="pt-BR" sz="3200" b="0" strike="noStrike" spc="-1">
              <a:latin typeface="Arial"/>
            </a:endParaRPr>
          </a:p>
        </p:txBody>
      </p:sp>
      <p:sp>
        <p:nvSpPr>
          <p:cNvPr id="23" name="PlaceHolder 3"/>
          <p:cNvSpPr>
            <a:spLocks noGrp="1"/>
          </p:cNvSpPr>
          <p:nvPr>
            <p:ph type="body"/>
          </p:nvPr>
        </p:nvSpPr>
        <p:spPr>
          <a:xfrm>
            <a:off x="6232680" y="1604520"/>
            <a:ext cx="5355000" cy="1896840"/>
          </a:xfrm>
          <a:prstGeom prst="rect">
            <a:avLst/>
          </a:prstGeom>
        </p:spPr>
        <p:txBody>
          <a:bodyPr lIns="0" tIns="0" rIns="0" bIns="0">
            <a:normAutofit/>
          </a:bodyPr>
          <a:lstStyle/>
          <a:p>
            <a:endParaRPr lang="pt-BR" sz="3200" b="0" strike="noStrike" spc="-1">
              <a:latin typeface="Arial"/>
            </a:endParaRPr>
          </a:p>
        </p:txBody>
      </p:sp>
      <p:sp>
        <p:nvSpPr>
          <p:cNvPr id="24" name="PlaceHolder 4"/>
          <p:cNvSpPr>
            <a:spLocks noGrp="1"/>
          </p:cNvSpPr>
          <p:nvPr>
            <p:ph type="body"/>
          </p:nvPr>
        </p:nvSpPr>
        <p:spPr>
          <a:xfrm>
            <a:off x="609480" y="3682080"/>
            <a:ext cx="10973520" cy="189684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 name="CustomShape 1" hidden="1"/>
          <p:cNvSpPr/>
          <p:nvPr/>
        </p:nvSpPr>
        <p:spPr>
          <a:xfrm>
            <a:off x="2520" y="6399360"/>
            <a:ext cx="1218672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 name="CustomShape 2" hidden="1"/>
          <p:cNvSpPr/>
          <p:nvPr/>
        </p:nvSpPr>
        <p:spPr>
          <a:xfrm>
            <a:off x="360" y="6332760"/>
            <a:ext cx="12186720" cy="6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609480" y="273600"/>
            <a:ext cx="10973520" cy="1144800"/>
          </a:xfrm>
          <a:prstGeom prst="rect">
            <a:avLst/>
          </a:prstGeom>
        </p:spPr>
        <p:txBody>
          <a:bodyPr lIns="0" tIns="0" rIns="0" bIns="0" anchor="ctr"/>
          <a:lstStyle/>
          <a:p>
            <a:pPr algn="ctr"/>
            <a:r>
              <a:rPr lang="pt-BR" sz="4400" b="0" strike="noStrike" spc="-1">
                <a:latin typeface="Arial"/>
              </a:rPr>
              <a:t>Click to edit the title text format</a:t>
            </a:r>
          </a:p>
        </p:txBody>
      </p:sp>
      <p:sp>
        <p:nvSpPr>
          <p:cNvPr id="3" name="PlaceHolder 4"/>
          <p:cNvSpPr>
            <a:spLocks noGrp="1"/>
          </p:cNvSpPr>
          <p:nvPr>
            <p:ph type="body"/>
          </p:nvPr>
        </p:nvSpPr>
        <p:spPr>
          <a:xfrm>
            <a:off x="609480" y="1604520"/>
            <a:ext cx="1097352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pt-BR" sz="2800" b="0" strike="noStrike" spc="-1">
                <a:latin typeface="Arial"/>
              </a:rPr>
              <a:t>Second Outline Level</a:t>
            </a:r>
          </a:p>
          <a:p>
            <a:pPr marL="1296000" lvl="2" indent="-288000">
              <a:spcBef>
                <a:spcPts val="850"/>
              </a:spcBef>
              <a:buClr>
                <a:srgbClr val="000000"/>
              </a:buClr>
              <a:buSzPct val="45000"/>
              <a:buFont typeface="Wingdings" charset="2"/>
              <a:buChar char=""/>
            </a:pPr>
            <a:r>
              <a:rPr lang="pt-BR" sz="2400" b="0" strike="noStrike" spc="-1">
                <a:latin typeface="Arial"/>
              </a:rPr>
              <a:t>Third Outline Level</a:t>
            </a:r>
          </a:p>
          <a:p>
            <a:pPr marL="1728000" lvl="3" indent="-216000">
              <a:spcBef>
                <a:spcPts val="567"/>
              </a:spcBef>
              <a:buClr>
                <a:srgbClr val="000000"/>
              </a:buClr>
              <a:buSzPct val="75000"/>
              <a:buFont typeface="Symbol" charset="2"/>
              <a:buChar char=""/>
            </a:pPr>
            <a:r>
              <a:rPr lang="pt-BR" sz="2000" b="0" strike="noStrike" spc="-1">
                <a:latin typeface="Arial"/>
              </a:rPr>
              <a:t>Fourth Outline Level</a:t>
            </a:r>
          </a:p>
          <a:p>
            <a:pPr marL="2160000" lvl="4" indent="-216000">
              <a:spcBef>
                <a:spcPts val="283"/>
              </a:spcBef>
              <a:buClr>
                <a:srgbClr val="000000"/>
              </a:buClr>
              <a:buSzPct val="45000"/>
              <a:buFont typeface="Wingdings" charset="2"/>
              <a:buChar char=""/>
            </a:pPr>
            <a:r>
              <a:rPr lang="pt-BR" sz="2000" b="0" strike="noStrike" spc="-1">
                <a:latin typeface="Arial"/>
              </a:rPr>
              <a:t>Fifth Outline Level</a:t>
            </a:r>
          </a:p>
          <a:p>
            <a:pPr marL="2592000" lvl="5" indent="-216000">
              <a:spcBef>
                <a:spcPts val="283"/>
              </a:spcBef>
              <a:buClr>
                <a:srgbClr val="000000"/>
              </a:buClr>
              <a:buSzPct val="45000"/>
              <a:buFont typeface="Wingdings" charset="2"/>
              <a:buChar char=""/>
            </a:pPr>
            <a:r>
              <a:rPr lang="pt-BR" sz="2000" b="0" strike="noStrike" spc="-1">
                <a:latin typeface="Arial"/>
              </a:rPr>
              <a:t>Sixth Outline Level</a:t>
            </a:r>
          </a:p>
          <a:p>
            <a:pPr marL="3024000" lvl="6" indent="-216000">
              <a:spcBef>
                <a:spcPts val="283"/>
              </a:spcBef>
              <a:buClr>
                <a:srgbClr val="000000"/>
              </a:buClr>
              <a:buSzPct val="45000"/>
              <a:buFont typeface="Wingdings" charset="2"/>
              <a:buChar char=""/>
            </a:pPr>
            <a:r>
              <a:rPr lang="pt-BR"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tile/>
        </a:blip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3520" cy="1144800"/>
          </a:xfrm>
          <a:prstGeom prst="rect">
            <a:avLst/>
          </a:prstGeom>
        </p:spPr>
        <p:txBody>
          <a:bodyPr lIns="0" tIns="0" rIns="0" bIns="0" anchor="ctr"/>
          <a:lstStyle/>
          <a:p>
            <a:pPr algn="ctr"/>
            <a:r>
              <a:rPr lang="pt-BR" sz="4400" b="0" strike="noStrike" spc="-1">
                <a:latin typeface="Arial"/>
              </a:rPr>
              <a:t>Click to edit the title text format</a:t>
            </a:r>
          </a:p>
        </p:txBody>
      </p:sp>
      <p:sp>
        <p:nvSpPr>
          <p:cNvPr id="41" name="PlaceHolder 2"/>
          <p:cNvSpPr>
            <a:spLocks noGrp="1"/>
          </p:cNvSpPr>
          <p:nvPr>
            <p:ph type="body"/>
          </p:nvPr>
        </p:nvSpPr>
        <p:spPr>
          <a:xfrm>
            <a:off x="609480" y="1604520"/>
            <a:ext cx="1097352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pt-BR" sz="2800" b="0" strike="noStrike" spc="-1">
                <a:latin typeface="Arial"/>
              </a:rPr>
              <a:t>Second Outline Level</a:t>
            </a:r>
          </a:p>
          <a:p>
            <a:pPr marL="1296000" lvl="2" indent="-288000">
              <a:spcBef>
                <a:spcPts val="850"/>
              </a:spcBef>
              <a:buClr>
                <a:srgbClr val="000000"/>
              </a:buClr>
              <a:buSzPct val="45000"/>
              <a:buFont typeface="Wingdings" charset="2"/>
              <a:buChar char=""/>
            </a:pPr>
            <a:r>
              <a:rPr lang="pt-BR" sz="2400" b="0" strike="noStrike" spc="-1">
                <a:latin typeface="Arial"/>
              </a:rPr>
              <a:t>Third Outline Level</a:t>
            </a:r>
          </a:p>
          <a:p>
            <a:pPr marL="1728000" lvl="3" indent="-216000">
              <a:spcBef>
                <a:spcPts val="567"/>
              </a:spcBef>
              <a:buClr>
                <a:srgbClr val="000000"/>
              </a:buClr>
              <a:buSzPct val="75000"/>
              <a:buFont typeface="Symbol" charset="2"/>
              <a:buChar char=""/>
            </a:pPr>
            <a:r>
              <a:rPr lang="pt-BR" sz="2000" b="0" strike="noStrike" spc="-1">
                <a:latin typeface="Arial"/>
              </a:rPr>
              <a:t>Fourth Outline Level</a:t>
            </a:r>
          </a:p>
          <a:p>
            <a:pPr marL="2160000" lvl="4" indent="-216000">
              <a:spcBef>
                <a:spcPts val="283"/>
              </a:spcBef>
              <a:buClr>
                <a:srgbClr val="000000"/>
              </a:buClr>
              <a:buSzPct val="45000"/>
              <a:buFont typeface="Wingdings" charset="2"/>
              <a:buChar char=""/>
            </a:pPr>
            <a:r>
              <a:rPr lang="pt-BR" sz="2000" b="0" strike="noStrike" spc="-1">
                <a:latin typeface="Arial"/>
              </a:rPr>
              <a:t>Fifth Outline Level</a:t>
            </a:r>
          </a:p>
          <a:p>
            <a:pPr marL="2592000" lvl="5" indent="-216000">
              <a:spcBef>
                <a:spcPts val="283"/>
              </a:spcBef>
              <a:buClr>
                <a:srgbClr val="000000"/>
              </a:buClr>
              <a:buSzPct val="45000"/>
              <a:buFont typeface="Wingdings" charset="2"/>
              <a:buChar char=""/>
            </a:pPr>
            <a:r>
              <a:rPr lang="pt-BR" sz="2000" b="0" strike="noStrike" spc="-1">
                <a:latin typeface="Arial"/>
              </a:rPr>
              <a:t>Sixth Outline Level</a:t>
            </a:r>
          </a:p>
          <a:p>
            <a:pPr marL="3024000" lvl="6" indent="-216000">
              <a:spcBef>
                <a:spcPts val="283"/>
              </a:spcBef>
              <a:buClr>
                <a:srgbClr val="000000"/>
              </a:buClr>
              <a:buSzPct val="45000"/>
              <a:buFont typeface="Wingdings" charset="2"/>
              <a:buChar char=""/>
            </a:pPr>
            <a:r>
              <a:rPr lang="pt-BR"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Imagem 1"/>
          <p:cNvPicPr/>
          <p:nvPr/>
        </p:nvPicPr>
        <p:blipFill>
          <a:blip r:embed="rId2"/>
          <a:srcRect l="9915" t="45249" r="48337" b="30817"/>
          <a:stretch/>
        </p:blipFill>
        <p:spPr>
          <a:xfrm>
            <a:off x="3551400" y="2608560"/>
            <a:ext cx="5085360" cy="1636560"/>
          </a:xfrm>
          <a:prstGeom prst="rect">
            <a:avLst/>
          </a:prstGeom>
          <a:ln>
            <a:noFill/>
          </a:ln>
        </p:spPr>
      </p:pic>
      <p:sp>
        <p:nvSpPr>
          <p:cNvPr id="79" name="CustomShape 1"/>
          <p:cNvSpPr/>
          <p:nvPr/>
        </p:nvSpPr>
        <p:spPr>
          <a:xfrm>
            <a:off x="1099800" y="4455000"/>
            <a:ext cx="10055880" cy="11408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Imagem 1"/>
          <p:cNvPicPr/>
          <p:nvPr/>
        </p:nvPicPr>
        <p:blipFill>
          <a:blip r:embed="rId2"/>
          <a:stretch/>
        </p:blipFill>
        <p:spPr>
          <a:xfrm>
            <a:off x="0" y="0"/>
            <a:ext cx="12191400" cy="6856560"/>
          </a:xfrm>
          <a:prstGeom prst="rect">
            <a:avLst/>
          </a:prstGeom>
          <a:ln w="9360">
            <a:noFill/>
          </a:ln>
        </p:spPr>
      </p:pic>
      <p:sp>
        <p:nvSpPr>
          <p:cNvPr id="110"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Fusível</a:t>
            </a:r>
            <a:endParaRPr lang="pt-BR" sz="4000" b="0" strike="noStrike" spc="-1">
              <a:latin typeface="Arial"/>
            </a:endParaRPr>
          </a:p>
        </p:txBody>
      </p:sp>
      <p:sp>
        <p:nvSpPr>
          <p:cNvPr id="111"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Arial"/>
                <a:ea typeface="DejaVu Sans"/>
              </a:rPr>
              <a:t>Proteção contra sobrecorrente;</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Para corrrentes normais: Condutor convencional;</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Correntes acima do limite: Derrete e as conexões se rompem;</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12" name="Imagem 111"/>
          <p:cNvPicPr/>
          <p:nvPr/>
        </p:nvPicPr>
        <p:blipFill>
          <a:blip r:embed="rId3"/>
          <a:stretch/>
        </p:blipFill>
        <p:spPr>
          <a:xfrm>
            <a:off x="1800000" y="3672000"/>
            <a:ext cx="3607920" cy="2886120"/>
          </a:xfrm>
          <a:prstGeom prst="rect">
            <a:avLst/>
          </a:prstGeom>
          <a:ln>
            <a:noFill/>
          </a:ln>
        </p:spPr>
      </p:pic>
      <p:pic>
        <p:nvPicPr>
          <p:cNvPr id="113" name="Imagem 112"/>
          <p:cNvPicPr/>
          <p:nvPr/>
        </p:nvPicPr>
        <p:blipFill>
          <a:blip r:embed="rId4"/>
          <a:stretch/>
        </p:blipFill>
        <p:spPr>
          <a:xfrm>
            <a:off x="6152400" y="3747240"/>
            <a:ext cx="4646880" cy="2732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Resistência</a:t>
            </a:r>
            <a:endParaRPr lang="pt-BR" sz="4000" b="0" strike="noStrike" spc="-1">
              <a:latin typeface="Arial"/>
            </a:endParaRPr>
          </a:p>
        </p:txBody>
      </p:sp>
      <p:sp>
        <p:nvSpPr>
          <p:cNvPr id="115"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Oposição à passagem de corrente</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Choque entre portadores e estrutura da matéria;</a:t>
            </a:r>
            <a:endParaRPr lang="pt-BR" sz="1800" b="0" strike="noStrike" spc="-1">
              <a:latin typeface="Arial"/>
            </a:endParaRPr>
          </a:p>
          <a:p>
            <a:pPr algn="just">
              <a:lnSpc>
                <a:spcPct val="100000"/>
              </a:lnSpc>
              <a:spcBef>
                <a:spcPts val="1199"/>
              </a:spcBef>
              <a:spcAft>
                <a:spcPts val="201"/>
              </a:spcAft>
            </a:pPr>
            <a:r>
              <a:rPr lang="pt-BR" sz="1800" b="0" strike="noStrike" spc="-1">
                <a:solidFill>
                  <a:srgbClr val="45869E"/>
                </a:solidFill>
                <a:latin typeface="Calibri"/>
                <a:ea typeface="DejaVu Sans"/>
              </a:rPr>
              <a:t>Converte energia cinética dos portadores em energia térmica;</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Materiais R =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Lei de Ohm: V = RI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Temperatura: R =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790" b="0" strike="noStrike" spc="-1">
                <a:solidFill>
                  <a:srgbClr val="45869E"/>
                </a:solidFill>
                <a:latin typeface="Calibri"/>
                <a:ea typeface="DejaVu Sans"/>
              </a:rPr>
              <a:t>Unidade no SI:		</a:t>
            </a:r>
            <a:r>
              <a:rPr lang="pt-BR" sz="1800" b="0" strike="noStrike" spc="-1">
                <a:solidFill>
                  <a:srgbClr val="45869E"/>
                </a:solidFill>
                <a:latin typeface="Calibri"/>
                <a:ea typeface="DejaVu Sans"/>
              </a:rPr>
              <a:t>(Ohms)</a:t>
            </a:r>
            <a:r>
              <a:rPr lang="pt-BR" sz="1790" b="0" strike="noStrike" spc="-1">
                <a:solidFill>
                  <a:srgbClr val="45869E"/>
                </a:solidFill>
                <a:latin typeface="Calibri"/>
                <a:ea typeface="DejaVu Sans"/>
              </a:rPr>
              <a:t>   </a:t>
            </a:r>
            <a:endParaRPr lang="pt-BR" sz="1790" b="0" strike="noStrike" spc="-1">
              <a:latin typeface="Arial"/>
            </a:endParaRPr>
          </a:p>
          <a:p>
            <a:pPr algn="just">
              <a:lnSpc>
                <a:spcPct val="100000"/>
              </a:lnSpc>
              <a:spcBef>
                <a:spcPts val="1199"/>
              </a:spcBef>
              <a:spcAft>
                <a:spcPts val="201"/>
              </a:spcAft>
            </a:pPr>
            <a:endParaRPr lang="pt-BR" sz="1790" b="0" strike="noStrike" spc="-1">
              <a:latin typeface="Arial"/>
            </a:endParaRPr>
          </a:p>
          <a:p>
            <a:pPr algn="just">
              <a:lnSpc>
                <a:spcPct val="150000"/>
              </a:lnSpc>
              <a:spcBef>
                <a:spcPts val="1199"/>
              </a:spcBef>
              <a:spcAft>
                <a:spcPts val="201"/>
              </a:spcAft>
            </a:pPr>
            <a:endParaRPr lang="pt-BR" sz="1790" b="0" strike="noStrike" spc="-1">
              <a:latin typeface="Arial"/>
            </a:endParaRPr>
          </a:p>
          <a:p>
            <a:pPr algn="just">
              <a:lnSpc>
                <a:spcPct val="150000"/>
              </a:lnSpc>
              <a:spcBef>
                <a:spcPts val="1199"/>
              </a:spcBef>
              <a:spcAft>
                <a:spcPts val="201"/>
              </a:spcAft>
            </a:pPr>
            <a:endParaRPr lang="pt-BR" sz="1790" b="0" strike="noStrike" spc="-1">
              <a:latin typeface="Arial"/>
            </a:endParaRPr>
          </a:p>
        </p:txBody>
      </p:sp>
      <mc:AlternateContent xmlns:mc="http://schemas.openxmlformats.org/markup-compatibility/2006" xmlns:a14="http://schemas.microsoft.com/office/drawing/2010/main">
        <mc:Choice Requires="a14">
          <p:sp>
            <p:nvSpPr>
              <p:cNvPr id="116" name="Formula 3"/>
              <p:cNvSpPr txBox="1"/>
              <p:nvPr/>
            </p:nvSpPr>
            <p:spPr>
              <a:xfrm>
                <a:off x="2934360" y="3729600"/>
                <a:ext cx="304920" cy="44568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𝜌</m:t>
                          </m:r>
                          <m:r>
                            <a:rPr>
                              <a:latin typeface="Cambria Math" panose="02040503050406030204" pitchFamily="18" charset="0"/>
                            </a:rPr>
                            <m:t>𝑙</m:t>
                          </m:r>
                        </m:num>
                        <m:den>
                          <m:r>
                            <a:rPr>
                              <a:latin typeface="Cambria Math" panose="02040503050406030204" pitchFamily="18" charset="0"/>
                            </a:rPr>
                            <m:t>𝐴</m:t>
                          </m:r>
                        </m:den>
                      </m:f>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117" name="Formula 4"/>
              <p:cNvSpPr txBox="1"/>
              <p:nvPr/>
            </p:nvSpPr>
            <p:spPr>
              <a:xfrm>
                <a:off x="3305880" y="4748040"/>
                <a:ext cx="1661400" cy="29124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𝑅</m:t>
                          </m:r>
                        </m:e>
                        <m:sub>
                          <m:r>
                            <a:rPr>
                              <a:latin typeface="Cambria Math" panose="02040503050406030204" pitchFamily="18" charset="0"/>
                            </a:rPr>
                            <m:t>0</m:t>
                          </m:r>
                        </m:sub>
                      </m:sSub>
                      <m:d>
                        <m:dPr>
                          <m:begChr m:val="["/>
                          <m:endChr m:val="]"/>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𝛼</m:t>
                          </m:r>
                          <m:d>
                            <m:dPr>
                              <m:ctrlPr>
                                <a:rPr i="1">
                                  <a:latin typeface="Cambria Math" panose="02040503050406030204" pitchFamily="18" charset="0"/>
                                </a:rPr>
                              </m:ctrlPr>
                            </m:dPr>
                            <m:e>
                              <m:r>
                                <a:rPr>
                                  <a:latin typeface="Cambria Math" panose="02040503050406030204" pitchFamily="18" charset="0"/>
                                </a:rPr>
                                <m:t>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0</m:t>
                                  </m:r>
                                </m:sub>
                              </m:sSub>
                            </m:e>
                          </m:d>
                        </m:e>
                      </m:d>
                    </m:oMath>
                  </m:oMathPara>
                </a14:m>
                <a:endParaRPr/>
              </a:p>
            </p:txBody>
          </p:sp>
        </mc:Choice>
        <mc:Fallback xmlns:p15="http://schemas.microsoft.com/office/powerpoint/2012/main" xmlns:p14="http://schemas.microsoft.com/office/powerpoint/2010/main" xmlns=""/>
      </mc:AlternateContent>
      <p:pic>
        <p:nvPicPr>
          <p:cNvPr id="118" name="Imagem 117"/>
          <p:cNvPicPr/>
          <p:nvPr/>
        </p:nvPicPr>
        <p:blipFill>
          <a:blip r:embed="rId2"/>
          <a:stretch/>
        </p:blipFill>
        <p:spPr>
          <a:xfrm>
            <a:off x="2047680" y="5916240"/>
            <a:ext cx="2847600" cy="635040"/>
          </a:xfrm>
          <a:prstGeom prst="rect">
            <a:avLst/>
          </a:prstGeom>
          <a:ln>
            <a:noFill/>
          </a:ln>
        </p:spPr>
      </p:pic>
      <p:pic>
        <p:nvPicPr>
          <p:cNvPr id="119" name="Imagem 118"/>
          <p:cNvPicPr/>
          <p:nvPr/>
        </p:nvPicPr>
        <p:blipFill>
          <a:blip r:embed="rId3"/>
          <a:stretch/>
        </p:blipFill>
        <p:spPr>
          <a:xfrm>
            <a:off x="6912000" y="5184000"/>
            <a:ext cx="2782080" cy="1799280"/>
          </a:xfrm>
          <a:prstGeom prst="rect">
            <a:avLst/>
          </a:prstGeom>
          <a:ln>
            <a:noFill/>
          </a:ln>
        </p:spPr>
      </p:pic>
      <mc:AlternateContent xmlns:mc="http://schemas.openxmlformats.org/markup-compatibility/2006" xmlns:a14="http://schemas.microsoft.com/office/drawing/2010/main">
        <mc:Choice Requires="a14">
          <p:sp>
            <p:nvSpPr>
              <p:cNvPr id="120" name="Formula 5"/>
              <p:cNvSpPr txBox="1"/>
              <p:nvPr/>
            </p:nvSpPr>
            <p:spPr>
              <a:xfrm>
                <a:off x="3063960" y="5223600"/>
                <a:ext cx="247320" cy="175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𝛺</m:t>
                      </m:r>
                    </m:oMath>
                  </m:oMathPara>
                </a14:m>
                <a:endParaRPr/>
              </a:p>
            </p:txBody>
          </p:sp>
        </mc:Choice>
        <mc:Fallback xmlns:p15="http://schemas.microsoft.com/office/powerpoint/2012/main" xmlns:p14="http://schemas.microsoft.com/office/powerpoint/2010/main" xmlns=""/>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Imagem 1"/>
          <p:cNvPicPr/>
          <p:nvPr/>
        </p:nvPicPr>
        <p:blipFill>
          <a:blip r:embed="rId2"/>
          <a:stretch/>
        </p:blipFill>
        <p:spPr>
          <a:xfrm>
            <a:off x="0" y="0"/>
            <a:ext cx="12191400" cy="6856560"/>
          </a:xfrm>
          <a:prstGeom prst="rect">
            <a:avLst/>
          </a:prstGeom>
          <a:ln w="9360">
            <a:noFill/>
          </a:ln>
        </p:spPr>
      </p:pic>
      <p:sp>
        <p:nvSpPr>
          <p:cNvPr id="122"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Resistor</a:t>
            </a:r>
            <a:endParaRPr lang="pt-BR" sz="4000" b="0" strike="noStrike" spc="-1">
              <a:latin typeface="Arial"/>
            </a:endParaRPr>
          </a:p>
        </p:txBody>
      </p:sp>
      <p:sp>
        <p:nvSpPr>
          <p:cNvPr id="123"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Componente passivo com resistência definida</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Não armazena energia</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24" name="Imagem 123"/>
          <p:cNvPicPr/>
          <p:nvPr/>
        </p:nvPicPr>
        <p:blipFill>
          <a:blip r:embed="rId3"/>
          <a:stretch/>
        </p:blipFill>
        <p:spPr>
          <a:xfrm>
            <a:off x="7200000" y="4032000"/>
            <a:ext cx="2913840" cy="2251080"/>
          </a:xfrm>
          <a:prstGeom prst="rect">
            <a:avLst/>
          </a:prstGeom>
          <a:ln>
            <a:noFill/>
          </a:ln>
        </p:spPr>
      </p:pic>
      <p:pic>
        <p:nvPicPr>
          <p:cNvPr id="125" name="Imagem 124"/>
          <p:cNvPicPr/>
          <p:nvPr/>
        </p:nvPicPr>
        <p:blipFill>
          <a:blip r:embed="rId4"/>
          <a:stretch/>
        </p:blipFill>
        <p:spPr>
          <a:xfrm>
            <a:off x="2038680" y="3600000"/>
            <a:ext cx="2856600" cy="2856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886320" y="88092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Resistor</a:t>
            </a:r>
            <a:endParaRPr lang="pt-BR" sz="4000" b="0" strike="noStrike" spc="-1">
              <a:latin typeface="Arial"/>
            </a:endParaRPr>
          </a:p>
        </p:txBody>
      </p:sp>
      <p:sp>
        <p:nvSpPr>
          <p:cNvPr id="127"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28" name="Imagem 127"/>
          <p:cNvPicPr/>
          <p:nvPr/>
        </p:nvPicPr>
        <p:blipFill>
          <a:blip r:embed="rId2"/>
          <a:stretch/>
        </p:blipFill>
        <p:spPr>
          <a:xfrm>
            <a:off x="4241880" y="1656000"/>
            <a:ext cx="3821400" cy="5201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576000" y="102492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Associação de resistores</a:t>
            </a:r>
            <a:endParaRPr lang="pt-BR" sz="4000" b="0" strike="noStrike" spc="-1">
              <a:latin typeface="Arial"/>
            </a:endParaRPr>
          </a:p>
        </p:txBody>
      </p:sp>
      <p:sp>
        <p:nvSpPr>
          <p:cNvPr id="130" name="CustomShape 2"/>
          <p:cNvSpPr/>
          <p:nvPr/>
        </p:nvSpPr>
        <p:spPr>
          <a:xfrm>
            <a:off x="1543680" y="1964520"/>
            <a:ext cx="356760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marL="91440" indent="-89280" algn="just">
              <a:lnSpc>
                <a:spcPct val="150000"/>
              </a:lnSpc>
              <a:spcBef>
                <a:spcPts val="1199"/>
              </a:spcBef>
              <a:spcAft>
                <a:spcPts val="201"/>
              </a:spcAft>
              <a:buClr>
                <a:srgbClr val="000000"/>
              </a:buClr>
              <a:buFont typeface="Arial"/>
              <a:buChar char="•"/>
            </a:pPr>
            <a:r>
              <a:rPr lang="pt-BR" sz="1800" b="0" strike="noStrike" spc="-1">
                <a:solidFill>
                  <a:srgbClr val="45869E"/>
                </a:solidFill>
                <a:latin typeface="Calibri"/>
                <a:ea typeface="DejaVu Sans"/>
              </a:rPr>
              <a:t>Série</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marL="91440" indent="-89280" algn="just">
              <a:lnSpc>
                <a:spcPct val="150000"/>
              </a:lnSpc>
              <a:spcBef>
                <a:spcPts val="1199"/>
              </a:spcBef>
              <a:spcAft>
                <a:spcPts val="201"/>
              </a:spcAft>
              <a:buClr>
                <a:srgbClr val="000000"/>
              </a:buClr>
              <a:buFont typeface="Arial"/>
              <a:buChar char="•"/>
            </a:pPr>
            <a:r>
              <a:rPr lang="pt-BR" sz="1800" b="0" strike="noStrike" spc="-1">
                <a:solidFill>
                  <a:srgbClr val="45869E"/>
                </a:solidFill>
                <a:latin typeface="Calibri"/>
                <a:ea typeface="DejaVu Sans"/>
              </a:rPr>
              <a:t>Req = R1 + R2 + ... + Rn</a:t>
            </a:r>
            <a:endParaRPr lang="pt-BR" sz="1800" b="0" strike="noStrike" spc="-1">
              <a:latin typeface="Arial"/>
            </a:endParaRPr>
          </a:p>
        </p:txBody>
      </p:sp>
      <p:pic>
        <p:nvPicPr>
          <p:cNvPr id="131" name="Imagem 130"/>
          <p:cNvPicPr/>
          <p:nvPr/>
        </p:nvPicPr>
        <p:blipFill>
          <a:blip r:embed="rId2"/>
          <a:stretch/>
        </p:blipFill>
        <p:spPr>
          <a:xfrm>
            <a:off x="1541520" y="3598560"/>
            <a:ext cx="3713760" cy="1008720"/>
          </a:xfrm>
          <a:prstGeom prst="rect">
            <a:avLst/>
          </a:prstGeom>
          <a:ln>
            <a:noFill/>
          </a:ln>
        </p:spPr>
      </p:pic>
      <p:sp>
        <p:nvSpPr>
          <p:cNvPr id="132" name="CustomShape 3"/>
          <p:cNvSpPr/>
          <p:nvPr/>
        </p:nvSpPr>
        <p:spPr>
          <a:xfrm>
            <a:off x="6984000" y="1823760"/>
            <a:ext cx="395928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marL="91440" indent="-89280" algn="just">
              <a:lnSpc>
                <a:spcPct val="150000"/>
              </a:lnSpc>
              <a:spcBef>
                <a:spcPts val="1199"/>
              </a:spcBef>
              <a:spcAft>
                <a:spcPts val="201"/>
              </a:spcAft>
              <a:buClr>
                <a:srgbClr val="000000"/>
              </a:buClr>
              <a:buFont typeface="Arial"/>
              <a:buChar char="•"/>
            </a:pPr>
            <a:r>
              <a:rPr lang="pt-BR" sz="1800" b="0" strike="noStrike" spc="-1">
                <a:solidFill>
                  <a:srgbClr val="45869E"/>
                </a:solidFill>
                <a:latin typeface="Calibri"/>
                <a:ea typeface="DejaVu Sans"/>
              </a:rPr>
              <a:t>Paralelo</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marL="91440" indent="-89280" algn="just">
              <a:lnSpc>
                <a:spcPct val="150000"/>
              </a:lnSpc>
              <a:spcBef>
                <a:spcPts val="1199"/>
              </a:spcBef>
              <a:spcAft>
                <a:spcPts val="201"/>
              </a:spcAft>
              <a:buClr>
                <a:srgbClr val="000000"/>
              </a:buClr>
              <a:buFont typeface="Arial"/>
              <a:buChar char="•"/>
            </a:pPr>
            <a:r>
              <a:rPr lang="pt-BR" sz="1800" b="0" strike="noStrike" spc="-1">
                <a:solidFill>
                  <a:srgbClr val="45869E"/>
                </a:solidFill>
                <a:latin typeface="Calibri"/>
                <a:ea typeface="DejaVu Sans"/>
              </a:rPr>
              <a:t> </a:t>
            </a:r>
            <a:endParaRPr lang="pt-BR" sz="1800" b="0" strike="noStrike" spc="-1">
              <a:latin typeface="Arial"/>
            </a:endParaRPr>
          </a:p>
        </p:txBody>
      </p:sp>
      <p:pic>
        <p:nvPicPr>
          <p:cNvPr id="133" name="Imagem 132"/>
          <p:cNvPicPr/>
          <p:nvPr/>
        </p:nvPicPr>
        <p:blipFill>
          <a:blip r:embed="rId3"/>
          <a:stretch/>
        </p:blipFill>
        <p:spPr>
          <a:xfrm>
            <a:off x="7069320" y="3066480"/>
            <a:ext cx="2865960" cy="1684800"/>
          </a:xfrm>
          <a:prstGeom prst="rect">
            <a:avLst/>
          </a:prstGeom>
          <a:ln>
            <a:noFill/>
          </a:ln>
        </p:spPr>
      </p:pic>
      <mc:AlternateContent xmlns:mc="http://schemas.openxmlformats.org/markup-compatibility/2006" xmlns:a14="http://schemas.microsoft.com/office/drawing/2010/main">
        <mc:Choice Requires="a14">
          <p:sp>
            <p:nvSpPr>
              <p:cNvPr id="134" name="Formula 4"/>
              <p:cNvSpPr txBox="1"/>
              <p:nvPr/>
            </p:nvSpPr>
            <p:spPr>
              <a:xfrm>
                <a:off x="7220520" y="5112000"/>
                <a:ext cx="2568960" cy="53892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𝑅𝑒𝑞</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𝑅</m:t>
                          </m:r>
                          <m:r>
                            <a:rPr>
                              <a:latin typeface="Cambria Math" panose="02040503050406030204" pitchFamily="18" charset="0"/>
                            </a:rPr>
                            <m:t>1</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𝑅</m:t>
                          </m:r>
                          <m:r>
                            <a:rPr>
                              <a:latin typeface="Cambria Math" panose="02040503050406030204" pitchFamily="18" charset="0"/>
                            </a:rPr>
                            <m:t>2</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𝑅</m:t>
                          </m:r>
                          <m:r>
                            <a:rPr>
                              <a:latin typeface="Cambria Math" panose="02040503050406030204" pitchFamily="18" charset="0"/>
                            </a:rPr>
                            <m:t>...</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𝑅𝑛</m:t>
                          </m:r>
                        </m:den>
                      </m:f>
                    </m:oMath>
                  </m:oMathPara>
                </a14:m>
                <a:endParaRPr/>
              </a:p>
            </p:txBody>
          </p:sp>
        </mc:Choice>
        <mc:Fallback xmlns:p15="http://schemas.microsoft.com/office/powerpoint/2012/main" xmlns:p14="http://schemas.microsoft.com/office/powerpoint/2010/main" xmlns=""/>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Imagem 1"/>
          <p:cNvPicPr/>
          <p:nvPr/>
        </p:nvPicPr>
        <p:blipFill>
          <a:blip r:embed="rId2"/>
          <a:stretch/>
        </p:blipFill>
        <p:spPr>
          <a:xfrm>
            <a:off x="0" y="0"/>
            <a:ext cx="12191400" cy="6856560"/>
          </a:xfrm>
          <a:prstGeom prst="rect">
            <a:avLst/>
          </a:prstGeom>
          <a:ln w="9360">
            <a:noFill/>
          </a:ln>
        </p:spPr>
      </p:pic>
      <p:sp>
        <p:nvSpPr>
          <p:cNvPr id="136"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Circuito</a:t>
            </a:r>
            <a:endParaRPr lang="pt-BR" sz="4000" b="0" strike="noStrike" spc="-1">
              <a:latin typeface="Arial"/>
            </a:endParaRPr>
          </a:p>
        </p:txBody>
      </p:sp>
      <p:sp>
        <p:nvSpPr>
          <p:cNvPr id="137"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Nó: Ponto do circuito em que dois ou mais terminais estejam ligados, um nó é um ponto equipotencial do circito</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Ramo: Caminho entre dois nós ligado por componentes de circuito a corrente elétrica possui mesmo valor ao longo do ramo;</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Malha: Caminho fechado seguido sobre ramos;</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Leis de Kirchoff</a:t>
            </a:r>
            <a:endParaRPr lang="pt-BR" sz="4000" b="0" strike="noStrike" spc="-1">
              <a:latin typeface="Arial"/>
            </a:endParaRPr>
          </a:p>
        </p:txBody>
      </p:sp>
      <p:sp>
        <p:nvSpPr>
          <p:cNvPr id="139"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Correntes: Soma das correntes que entram no nó = soma das correntes que saem do nó</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Malhas: Soma dos aumentos de tensão em malha fechada = soma das quedas de tensão em malha fechada;</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40" name="Imagem 139"/>
          <p:cNvPicPr/>
          <p:nvPr/>
        </p:nvPicPr>
        <p:blipFill>
          <a:blip r:embed="rId2"/>
          <a:stretch/>
        </p:blipFill>
        <p:spPr>
          <a:xfrm>
            <a:off x="3844440" y="3744000"/>
            <a:ext cx="4542480" cy="2713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m 1"/>
          <p:cNvPicPr/>
          <p:nvPr/>
        </p:nvPicPr>
        <p:blipFill>
          <a:blip r:embed="rId2"/>
          <a:stretch/>
        </p:blipFill>
        <p:spPr>
          <a:xfrm>
            <a:off x="0" y="0"/>
            <a:ext cx="12191400" cy="6856560"/>
          </a:xfrm>
          <a:prstGeom prst="rect">
            <a:avLst/>
          </a:prstGeom>
          <a:ln w="9360">
            <a:noFill/>
          </a:ln>
        </p:spPr>
      </p:pic>
      <p:sp>
        <p:nvSpPr>
          <p:cNvPr id="142"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Capacitância</a:t>
            </a:r>
            <a:endParaRPr lang="pt-BR" sz="4000" b="0" strike="noStrike" spc="-1">
              <a:latin typeface="Arial"/>
            </a:endParaRPr>
          </a:p>
        </p:txBody>
      </p:sp>
      <p:sp>
        <p:nvSpPr>
          <p:cNvPr id="143"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Capacidade que um material possui de gerar campo elétrico a partir de carga acumulada</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C =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Unidade no SI: Coulombs/Volts = F (Farad);</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Geométrico: C = </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mc:AlternateContent xmlns:mc="http://schemas.openxmlformats.org/markup-compatibility/2006" xmlns:a14="http://schemas.microsoft.com/office/drawing/2010/main">
        <mc:Choice Requires="a14">
          <p:sp>
            <p:nvSpPr>
              <p:cNvPr id="144" name="Formula 3"/>
              <p:cNvSpPr txBox="1"/>
              <p:nvPr/>
            </p:nvSpPr>
            <p:spPr>
              <a:xfrm>
                <a:off x="2078280" y="2944440"/>
                <a:ext cx="369000" cy="65484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𝑞</m:t>
                          </m:r>
                        </m:num>
                        <m:den>
                          <m:r>
                            <a:rPr>
                              <a:latin typeface="Cambria Math" panose="02040503050406030204" pitchFamily="18" charset="0"/>
                            </a:rPr>
                            <m:t>𝑉</m:t>
                          </m:r>
                        </m:den>
                      </m:f>
                    </m:oMath>
                  </m:oMathPara>
                </a14:m>
                <a:endParaRPr/>
              </a:p>
            </p:txBody>
          </p:sp>
        </mc:Choice>
        <mc:Fallback xmlns:p15="http://schemas.microsoft.com/office/powerpoint/2012/main" xmlns:p14="http://schemas.microsoft.com/office/powerpoint/2010/main" xmlns=""/>
      </mc:AlternateContent>
      <p:pic>
        <p:nvPicPr>
          <p:cNvPr id="145" name="Imagem 144"/>
          <p:cNvPicPr/>
          <p:nvPr/>
        </p:nvPicPr>
        <p:blipFill>
          <a:blip r:embed="rId3"/>
          <a:stretch/>
        </p:blipFill>
        <p:spPr>
          <a:xfrm>
            <a:off x="4652280" y="4346640"/>
            <a:ext cx="5067360" cy="1917000"/>
          </a:xfrm>
          <a:prstGeom prst="rect">
            <a:avLst/>
          </a:prstGeom>
          <a:ln>
            <a:noFill/>
          </a:ln>
        </p:spPr>
      </p:pic>
      <mc:AlternateContent xmlns:mc="http://schemas.openxmlformats.org/markup-compatibility/2006" xmlns:a14="http://schemas.microsoft.com/office/drawing/2010/main">
        <mc:Choice Requires="a14">
          <p:sp>
            <p:nvSpPr>
              <p:cNvPr id="146" name="Formula 4"/>
              <p:cNvSpPr txBox="1"/>
              <p:nvPr/>
            </p:nvSpPr>
            <p:spPr>
              <a:xfrm>
                <a:off x="3240000" y="4039920"/>
                <a:ext cx="563400" cy="423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𝜖</m:t>
                      </m:r>
                      <m:f>
                        <m:fPr>
                          <m:ctrlPr>
                            <a:rPr i="1">
                              <a:latin typeface="Cambria Math" panose="02040503050406030204" pitchFamily="18" charset="0"/>
                            </a:rPr>
                          </m:ctrlPr>
                        </m:fPr>
                        <m:num>
                          <m:r>
                            <a:rPr>
                              <a:latin typeface="Cambria Math" panose="02040503050406030204" pitchFamily="18" charset="0"/>
                            </a:rPr>
                            <m:t>𝐴</m:t>
                          </m:r>
                        </m:num>
                        <m:den>
                          <m:r>
                            <a:rPr>
                              <a:latin typeface="Cambria Math" panose="02040503050406030204" pitchFamily="18" charset="0"/>
                            </a:rPr>
                            <m:t>𝐿</m:t>
                          </m:r>
                        </m:den>
                      </m:f>
                    </m:oMath>
                  </m:oMathPara>
                </a14:m>
                <a:endParaRPr/>
              </a:p>
            </p:txBody>
          </p:sp>
        </mc:Choice>
        <mc:Fallback xmlns:p15="http://schemas.microsoft.com/office/powerpoint/2012/main" xmlns:p14="http://schemas.microsoft.com/office/powerpoint/2010/main" xmlns=""/>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Capacitor</a:t>
            </a:r>
            <a:endParaRPr lang="pt-BR" sz="4000" b="0" strike="noStrike" spc="-1">
              <a:latin typeface="Arial"/>
            </a:endParaRPr>
          </a:p>
        </p:txBody>
      </p:sp>
      <p:sp>
        <p:nvSpPr>
          <p:cNvPr id="148"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Elemento passivo que armazena energia na forma de campo elétrico</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i(t) = C </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49" name="Imagem 148"/>
          <p:cNvPicPr/>
          <p:nvPr/>
        </p:nvPicPr>
        <p:blipFill>
          <a:blip r:embed="rId2"/>
          <a:stretch/>
        </p:blipFill>
        <p:spPr>
          <a:xfrm>
            <a:off x="6150960" y="3612960"/>
            <a:ext cx="4504320" cy="2218320"/>
          </a:xfrm>
          <a:prstGeom prst="rect">
            <a:avLst/>
          </a:prstGeom>
          <a:ln>
            <a:noFill/>
          </a:ln>
        </p:spPr>
      </p:pic>
      <p:pic>
        <p:nvPicPr>
          <p:cNvPr id="150" name="Imagem 149"/>
          <p:cNvPicPr/>
          <p:nvPr/>
        </p:nvPicPr>
        <p:blipFill>
          <a:blip r:embed="rId3"/>
          <a:stretch/>
        </p:blipFill>
        <p:spPr>
          <a:xfrm>
            <a:off x="1565640" y="3670200"/>
            <a:ext cx="4553640" cy="2521080"/>
          </a:xfrm>
          <a:prstGeom prst="rect">
            <a:avLst/>
          </a:prstGeom>
          <a:ln>
            <a:noFill/>
          </a:ln>
        </p:spPr>
      </p:pic>
      <mc:AlternateContent xmlns:mc="http://schemas.openxmlformats.org/markup-compatibility/2006" xmlns:a14="http://schemas.microsoft.com/office/drawing/2010/main">
        <mc:Choice Requires="a14">
          <p:sp>
            <p:nvSpPr>
              <p:cNvPr id="151" name="Formula 3"/>
              <p:cNvSpPr txBox="1"/>
              <p:nvPr/>
            </p:nvSpPr>
            <p:spPr>
              <a:xfrm>
                <a:off x="2376000" y="2808000"/>
                <a:ext cx="606240" cy="52884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𝑑𝑣</m:t>
                          </m:r>
                          <m:d>
                            <m:dPr>
                              <m:ctrlPr>
                                <a:rPr i="1">
                                  <a:latin typeface="Cambria Math" panose="02040503050406030204" pitchFamily="18" charset="0"/>
                                </a:rPr>
                              </m:ctrlPr>
                            </m:dPr>
                            <m:e>
                              <m:r>
                                <a:rPr>
                                  <a:latin typeface="Cambria Math" panose="02040503050406030204" pitchFamily="18" charset="0"/>
                                </a:rPr>
                                <m:t>𝑡</m:t>
                              </m:r>
                            </m:e>
                          </m:d>
                        </m:num>
                        <m:den>
                          <m:r>
                            <a:rPr>
                              <a:latin typeface="Cambria Math" panose="02040503050406030204" pitchFamily="18" charset="0"/>
                            </a:rPr>
                            <m:t>𝑑𝑡</m:t>
                          </m:r>
                        </m:den>
                      </m:f>
                    </m:oMath>
                  </m:oMathPara>
                </a14:m>
                <a:endParaRPr/>
              </a:p>
            </p:txBody>
          </p:sp>
        </mc:Choice>
        <mc:Fallback xmlns:p15="http://schemas.microsoft.com/office/powerpoint/2012/main" xmlns:p14="http://schemas.microsoft.com/office/powerpoint/2010/main" xmlns=""/>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Carregamento RC</a:t>
            </a:r>
            <a:endParaRPr lang="pt-BR" sz="4000" b="0" strike="noStrike" spc="-1">
              <a:latin typeface="Arial"/>
            </a:endParaRPr>
          </a:p>
        </p:txBody>
      </p:sp>
      <p:sp>
        <p:nvSpPr>
          <p:cNvPr id="153"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Tensão inicial = 0</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Tensão final = E;</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mc:AlternateContent xmlns:mc="http://schemas.openxmlformats.org/markup-compatibility/2006" xmlns:a14="http://schemas.microsoft.com/office/drawing/2010/main">
        <mc:Choice Requires="a14">
          <p:sp>
            <p:nvSpPr>
              <p:cNvPr id="154" name="Formula 3"/>
              <p:cNvSpPr txBox="1"/>
              <p:nvPr/>
            </p:nvSpPr>
            <p:spPr>
              <a:xfrm>
                <a:off x="5756040" y="3259080"/>
                <a:ext cx="718920" cy="358920"/>
              </a:xfrm>
              <a:prstGeom prst="rect">
                <a:avLst/>
              </a:prstGeom>
            </p:spPr>
            <p:txBody>
              <a:bodyPr/>
              <a:lstStyle/>
              <a:p>
                <a:endParaRPr/>
              </a:p>
            </p:txBody>
          </p:sp>
        </mc:Choice>
        <mc:Fallback xmlns:p15="http://schemas.microsoft.com/office/powerpoint/2012/main" xmlns:p14="http://schemas.microsoft.com/office/powerpoint/2010/main" xmlns=""/>
      </mc:AlternateContent>
      <p:pic>
        <p:nvPicPr>
          <p:cNvPr id="155" name="Imagem 154"/>
          <p:cNvPicPr/>
          <p:nvPr/>
        </p:nvPicPr>
        <p:blipFill>
          <a:blip r:embed="rId2"/>
          <a:stretch/>
        </p:blipFill>
        <p:spPr>
          <a:xfrm>
            <a:off x="1800000" y="4027320"/>
            <a:ext cx="3504240" cy="1732320"/>
          </a:xfrm>
          <a:prstGeom prst="rect">
            <a:avLst/>
          </a:prstGeom>
          <a:ln>
            <a:noFill/>
          </a:ln>
        </p:spPr>
      </p:pic>
      <p:pic>
        <p:nvPicPr>
          <p:cNvPr id="156" name="Imagem 155"/>
          <p:cNvPicPr/>
          <p:nvPr/>
        </p:nvPicPr>
        <p:blipFill>
          <a:blip r:embed="rId3"/>
          <a:stretch/>
        </p:blipFill>
        <p:spPr>
          <a:xfrm>
            <a:off x="6725520" y="2232000"/>
            <a:ext cx="3210120" cy="412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1523160" y="3308040"/>
            <a:ext cx="9142200" cy="20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90000"/>
              </a:lnSpc>
              <a:spcBef>
                <a:spcPts val="1199"/>
              </a:spcBef>
              <a:spcAft>
                <a:spcPts val="201"/>
              </a:spcAft>
            </a:pPr>
            <a:r>
              <a:rPr lang="pt-BR" sz="2000" b="1" strike="noStrike" cap="all" spc="-1">
                <a:solidFill>
                  <a:srgbClr val="45869E"/>
                </a:solidFill>
                <a:latin typeface="Calibri Light"/>
                <a:ea typeface="DejaVu Sans"/>
              </a:rPr>
              <a:t>João Paulo Santos</a:t>
            </a:r>
            <a:endParaRPr lang="pt-BR" sz="2000" b="0" strike="noStrike" spc="-1">
              <a:latin typeface="Arial"/>
            </a:endParaRPr>
          </a:p>
          <a:p>
            <a:pPr algn="ctr">
              <a:lnSpc>
                <a:spcPct val="90000"/>
              </a:lnSpc>
              <a:spcBef>
                <a:spcPts val="1199"/>
              </a:spcBef>
              <a:spcAft>
                <a:spcPts val="201"/>
              </a:spcAft>
            </a:pPr>
            <a:r>
              <a:rPr lang="pt-BR" sz="1200" b="0" strike="noStrike" spc="-1">
                <a:solidFill>
                  <a:srgbClr val="45869E"/>
                </a:solidFill>
                <a:latin typeface="Calibri Light"/>
                <a:ea typeface="DejaVu Sans"/>
              </a:rPr>
              <a:t>Engenheiro Eletricista</a:t>
            </a:r>
            <a:endParaRPr lang="pt-BR" sz="1200" b="0" strike="noStrike" spc="-1">
              <a:latin typeface="Arial"/>
            </a:endParaRPr>
          </a:p>
          <a:p>
            <a:pPr algn="ctr">
              <a:lnSpc>
                <a:spcPct val="90000"/>
              </a:lnSpc>
              <a:spcBef>
                <a:spcPts val="1199"/>
              </a:spcBef>
              <a:spcAft>
                <a:spcPts val="201"/>
              </a:spcAft>
            </a:pPr>
            <a:r>
              <a:rPr lang="pt-BR" sz="1200" b="0" strike="noStrike" cap="all" spc="-1">
                <a:solidFill>
                  <a:srgbClr val="45869E"/>
                </a:solidFill>
                <a:latin typeface="Calibri Light"/>
                <a:ea typeface="DejaVu Sans"/>
              </a:rPr>
              <a:t>S</a:t>
            </a:r>
            <a:r>
              <a:rPr lang="pt-BR" sz="1200" b="0" strike="noStrike" spc="-1">
                <a:solidFill>
                  <a:srgbClr val="45869E"/>
                </a:solidFill>
                <a:latin typeface="Calibri Light"/>
                <a:ea typeface="DejaVu Sans"/>
              </a:rPr>
              <a:t>etor</a:t>
            </a:r>
            <a:r>
              <a:rPr lang="pt-BR" sz="1200" b="0" strike="noStrike" cap="all" spc="-1">
                <a:solidFill>
                  <a:srgbClr val="45869E"/>
                </a:solidFill>
                <a:latin typeface="Calibri Light"/>
                <a:ea typeface="DejaVu Sans"/>
              </a:rPr>
              <a:t>: P</a:t>
            </a:r>
            <a:r>
              <a:rPr lang="pt-BR" sz="1200" b="0" strike="noStrike" spc="-1">
                <a:solidFill>
                  <a:srgbClr val="45869E"/>
                </a:solidFill>
                <a:latin typeface="Calibri Light"/>
                <a:ea typeface="DejaVu Sans"/>
              </a:rPr>
              <a:t>esquisa e </a:t>
            </a:r>
            <a:r>
              <a:rPr lang="pt-BR" sz="1200" b="0" strike="noStrike" cap="all" spc="-1">
                <a:solidFill>
                  <a:srgbClr val="45869E"/>
                </a:solidFill>
                <a:latin typeface="Calibri Light"/>
                <a:ea typeface="DejaVu Sans"/>
              </a:rPr>
              <a:t>D</a:t>
            </a:r>
            <a:r>
              <a:rPr lang="pt-BR" sz="1200" b="0" strike="noStrike" spc="-1">
                <a:solidFill>
                  <a:srgbClr val="45869E"/>
                </a:solidFill>
                <a:latin typeface="Calibri Light"/>
                <a:ea typeface="DejaVu Sans"/>
              </a:rPr>
              <a:t>esenvolvimento</a:t>
            </a:r>
            <a:endParaRPr lang="pt-BR" sz="1200" b="0" strike="noStrike" spc="-1">
              <a:latin typeface="Arial"/>
            </a:endParaRPr>
          </a:p>
          <a:p>
            <a:pPr algn="ctr">
              <a:lnSpc>
                <a:spcPct val="90000"/>
              </a:lnSpc>
              <a:spcBef>
                <a:spcPts val="1199"/>
              </a:spcBef>
              <a:spcAft>
                <a:spcPts val="201"/>
              </a:spcAft>
            </a:pPr>
            <a:r>
              <a:rPr lang="pt-BR" sz="1200" b="0" strike="noStrike" spc="-1">
                <a:solidFill>
                  <a:srgbClr val="45869E"/>
                </a:solidFill>
                <a:latin typeface="Calibri Light"/>
                <a:ea typeface="DejaVu Sans"/>
              </a:rPr>
              <a:t>j.santos@diagno.ind.br</a:t>
            </a:r>
            <a:endParaRPr lang="pt-BR" sz="1200" b="0" strike="noStrike" spc="-1">
              <a:latin typeface="Arial"/>
            </a:endParaRPr>
          </a:p>
        </p:txBody>
      </p:sp>
      <p:pic>
        <p:nvPicPr>
          <p:cNvPr id="81" name="Picture 4"/>
          <p:cNvPicPr/>
          <p:nvPr/>
        </p:nvPicPr>
        <p:blipFill>
          <a:blip r:embed="rId2"/>
          <a:stretch/>
        </p:blipFill>
        <p:spPr>
          <a:xfrm>
            <a:off x="5536800" y="1989360"/>
            <a:ext cx="1114560" cy="1114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Indutância</a:t>
            </a:r>
            <a:endParaRPr lang="pt-BR" sz="4000" b="0" strike="noStrike" spc="-1">
              <a:latin typeface="Arial"/>
            </a:endParaRPr>
          </a:p>
        </p:txBody>
      </p:sp>
      <p:sp>
        <p:nvSpPr>
          <p:cNvPr id="158"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Capacidade que um material possui de gerar fluxo magnético a partir de uma corrente passando por ele</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L =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Unidade no SI = Weber / Aampere = H (Henry);</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Geométrico: L =  </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mc:AlternateContent xmlns:mc="http://schemas.openxmlformats.org/markup-compatibility/2006" xmlns:a14="http://schemas.microsoft.com/office/drawing/2010/main">
        <mc:Choice Requires="a14">
          <p:sp>
            <p:nvSpPr>
              <p:cNvPr id="159" name="Formula 3"/>
              <p:cNvSpPr txBox="1"/>
              <p:nvPr/>
            </p:nvSpPr>
            <p:spPr>
              <a:xfrm>
                <a:off x="1944000" y="3096000"/>
                <a:ext cx="285480" cy="38520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𝛷</m:t>
                          </m:r>
                        </m:num>
                        <m:den>
                          <m:r>
                            <a:rPr>
                              <a:latin typeface="Cambria Math" panose="02040503050406030204" pitchFamily="18" charset="0"/>
                            </a:rPr>
                            <m:t>𝑖</m:t>
                          </m:r>
                        </m:den>
                      </m:f>
                    </m:oMath>
                  </m:oMathPara>
                </a14:m>
                <a:endParaRPr/>
              </a:p>
            </p:txBody>
          </p:sp>
        </mc:Choice>
        <mc:Fallback xmlns:p15="http://schemas.microsoft.com/office/powerpoint/2012/main" xmlns:p14="http://schemas.microsoft.com/office/powerpoint/2010/main" xmlns=""/>
      </mc:AlternateContent>
      <p:pic>
        <p:nvPicPr>
          <p:cNvPr id="160" name="Imagem 159"/>
          <p:cNvPicPr/>
          <p:nvPr/>
        </p:nvPicPr>
        <p:blipFill>
          <a:blip r:embed="rId2"/>
          <a:stretch/>
        </p:blipFill>
        <p:spPr>
          <a:xfrm>
            <a:off x="6192000" y="3960360"/>
            <a:ext cx="3428280" cy="2447280"/>
          </a:xfrm>
          <a:prstGeom prst="rect">
            <a:avLst/>
          </a:prstGeom>
          <a:ln>
            <a:noFill/>
          </a:ln>
        </p:spPr>
      </p:pic>
      <mc:AlternateContent xmlns:mc="http://schemas.openxmlformats.org/markup-compatibility/2006" xmlns:a14="http://schemas.microsoft.com/office/drawing/2010/main">
        <mc:Choice Requires="a14">
          <p:sp>
            <p:nvSpPr>
              <p:cNvPr id="161" name="Formula 4"/>
              <p:cNvSpPr txBox="1"/>
              <p:nvPr/>
            </p:nvSpPr>
            <p:spPr>
              <a:xfrm>
                <a:off x="3153600" y="3812400"/>
                <a:ext cx="734040" cy="57924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𝜇</m:t>
                          </m:r>
                          <m:sSup>
                            <m:sSupPr>
                              <m:ctrlPr>
                                <a:rPr i="1">
                                  <a:latin typeface="Cambria Math" panose="02040503050406030204" pitchFamily="18" charset="0"/>
                                </a:rPr>
                              </m:ctrlPr>
                            </m:sSupPr>
                            <m:e>
                              <m:r>
                                <a:rPr>
                                  <a:latin typeface="Cambria Math" panose="02040503050406030204" pitchFamily="18" charset="0"/>
                                </a:rPr>
                                <m:t>𝑁</m:t>
                              </m:r>
                            </m:e>
                            <m:sup>
                              <m:r>
                                <a:rPr>
                                  <a:latin typeface="Cambria Math" panose="02040503050406030204" pitchFamily="18" charset="0"/>
                                </a:rPr>
                                <m:t>2</m:t>
                              </m:r>
                            </m:sup>
                          </m:sSup>
                          <m:r>
                            <a:rPr>
                              <a:latin typeface="Cambria Math" panose="02040503050406030204" pitchFamily="18" charset="0"/>
                            </a:rPr>
                            <m:t>𝐴</m:t>
                          </m:r>
                        </m:num>
                        <m:den>
                          <m:r>
                            <a:rPr>
                              <a:latin typeface="Cambria Math" panose="02040503050406030204" pitchFamily="18" charset="0"/>
                            </a:rPr>
                            <m:t>𝑙</m:t>
                          </m:r>
                        </m:den>
                      </m:f>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162" name="Formula 5"/>
              <p:cNvSpPr txBox="1"/>
              <p:nvPr/>
            </p:nvSpPr>
            <p:spPr>
              <a:xfrm>
                <a:off x="5756040" y="3259080"/>
                <a:ext cx="719280" cy="359280"/>
              </a:xfrm>
              <a:prstGeom prst="rect">
                <a:avLst/>
              </a:prstGeom>
            </p:spPr>
            <p:txBody>
              <a:bodyPr/>
              <a:lstStyle/>
              <a:p>
                <a:endParaRPr/>
              </a:p>
            </p:txBody>
          </p:sp>
        </mc:Choice>
        <mc:Fallback xmlns:p15="http://schemas.microsoft.com/office/powerpoint/2012/main" xmlns:p14="http://schemas.microsoft.com/office/powerpoint/2010/main" xmlns=""/>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Indutor</a:t>
            </a:r>
            <a:endParaRPr lang="pt-BR" sz="4000" b="0" strike="noStrike" spc="-1">
              <a:latin typeface="Arial"/>
            </a:endParaRPr>
          </a:p>
        </p:txBody>
      </p:sp>
      <p:sp>
        <p:nvSpPr>
          <p:cNvPr id="164"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Elemento passivo que armazena energia em forma de campo magnético</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v(t) = L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mc:AlternateContent xmlns:mc="http://schemas.openxmlformats.org/markup-compatibility/2006" xmlns:a14="http://schemas.microsoft.com/office/drawing/2010/main">
        <mc:Choice Requires="a14">
          <p:sp>
            <p:nvSpPr>
              <p:cNvPr id="165" name="Formula 3"/>
              <p:cNvSpPr txBox="1"/>
              <p:nvPr/>
            </p:nvSpPr>
            <p:spPr>
              <a:xfrm>
                <a:off x="5756040" y="3259080"/>
                <a:ext cx="719280" cy="359280"/>
              </a:xfrm>
              <a:prstGeom prst="rect">
                <a:avLst/>
              </a:prstGeom>
            </p:spPr>
            <p:txBody>
              <a:bodyPr/>
              <a:lstStyle/>
              <a:p>
                <a:endParaRPr/>
              </a:p>
            </p:txBody>
          </p:sp>
        </mc:Choice>
        <mc:Fallback xmlns:p15="http://schemas.microsoft.com/office/powerpoint/2012/main" xmlns:p14="http://schemas.microsoft.com/office/powerpoint/2010/main" xmlns=""/>
      </mc:AlternateContent>
      <p:pic>
        <p:nvPicPr>
          <p:cNvPr id="166" name="Imagem 165"/>
          <p:cNvPicPr/>
          <p:nvPr/>
        </p:nvPicPr>
        <p:blipFill>
          <a:blip r:embed="rId2"/>
          <a:stretch/>
        </p:blipFill>
        <p:spPr>
          <a:xfrm>
            <a:off x="3626640" y="2952000"/>
            <a:ext cx="3501000" cy="3395880"/>
          </a:xfrm>
          <a:prstGeom prst="rect">
            <a:avLst/>
          </a:prstGeom>
          <a:ln>
            <a:noFill/>
          </a:ln>
        </p:spPr>
      </p:pic>
      <mc:AlternateContent xmlns:mc="http://schemas.openxmlformats.org/markup-compatibility/2006" xmlns:a14="http://schemas.microsoft.com/office/drawing/2010/main">
        <mc:Choice Requires="a14">
          <p:sp>
            <p:nvSpPr>
              <p:cNvPr id="167" name="Formula 4"/>
              <p:cNvSpPr txBox="1"/>
              <p:nvPr/>
            </p:nvSpPr>
            <p:spPr>
              <a:xfrm>
                <a:off x="2304000" y="2749680"/>
                <a:ext cx="569520" cy="56196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𝑑𝑖</m:t>
                          </m:r>
                          <m:d>
                            <m:dPr>
                              <m:ctrlPr>
                                <a:rPr i="1">
                                  <a:latin typeface="Cambria Math" panose="02040503050406030204" pitchFamily="18" charset="0"/>
                                </a:rPr>
                              </m:ctrlPr>
                            </m:dPr>
                            <m:e>
                              <m:r>
                                <a:rPr>
                                  <a:latin typeface="Cambria Math" panose="02040503050406030204" pitchFamily="18" charset="0"/>
                                </a:rPr>
                                <m:t>𝑡</m:t>
                              </m:r>
                            </m:e>
                          </m:d>
                        </m:num>
                        <m:den>
                          <m:r>
                            <a:rPr>
                              <a:latin typeface="Cambria Math" panose="02040503050406030204" pitchFamily="18" charset="0"/>
                            </a:rPr>
                            <m:t>𝑑𝑡</m:t>
                          </m:r>
                        </m:den>
                      </m:f>
                    </m:oMath>
                  </m:oMathPara>
                </a14:m>
                <a:endParaRPr/>
              </a:p>
            </p:txBody>
          </p:sp>
        </mc:Choice>
        <mc:Fallback xmlns:p15="http://schemas.microsoft.com/office/powerpoint/2012/main" xmlns:p14="http://schemas.microsoft.com/office/powerpoint/2010/main" xmlns=""/>
      </mc:AlternateContent>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Carregamento RL</a:t>
            </a:r>
            <a:endParaRPr lang="pt-BR" sz="4000" b="0" strike="noStrike" spc="-1">
              <a:latin typeface="Arial"/>
            </a:endParaRPr>
          </a:p>
        </p:txBody>
      </p:sp>
      <p:sp>
        <p:nvSpPr>
          <p:cNvPr id="169"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Corrente inicial = 0</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Corrente final = E/R;</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mc:AlternateContent xmlns:mc="http://schemas.openxmlformats.org/markup-compatibility/2006" xmlns:a14="http://schemas.microsoft.com/office/drawing/2010/main">
        <mc:Choice Requires="a14">
          <p:sp>
            <p:nvSpPr>
              <p:cNvPr id="170" name="Formula 3"/>
              <p:cNvSpPr txBox="1"/>
              <p:nvPr/>
            </p:nvSpPr>
            <p:spPr>
              <a:xfrm>
                <a:off x="5756040" y="3259080"/>
                <a:ext cx="718920" cy="358920"/>
              </a:xfrm>
              <a:prstGeom prst="rect">
                <a:avLst/>
              </a:prstGeom>
            </p:spPr>
            <p:txBody>
              <a:bodyPr/>
              <a:lstStyle/>
              <a:p>
                <a:endParaRPr/>
              </a:p>
            </p:txBody>
          </p:sp>
        </mc:Choice>
        <mc:Fallback xmlns:p15="http://schemas.microsoft.com/office/powerpoint/2012/main" xmlns:p14="http://schemas.microsoft.com/office/powerpoint/2010/main" xmlns=""/>
      </mc:AlternateContent>
      <p:pic>
        <p:nvPicPr>
          <p:cNvPr id="171" name="Imagem 170"/>
          <p:cNvPicPr/>
          <p:nvPr/>
        </p:nvPicPr>
        <p:blipFill>
          <a:blip r:embed="rId2"/>
          <a:stretch/>
        </p:blipFill>
        <p:spPr>
          <a:xfrm>
            <a:off x="986760" y="3888000"/>
            <a:ext cx="4412880" cy="2060640"/>
          </a:xfrm>
          <a:prstGeom prst="rect">
            <a:avLst/>
          </a:prstGeom>
          <a:ln>
            <a:noFill/>
          </a:ln>
        </p:spPr>
      </p:pic>
      <p:pic>
        <p:nvPicPr>
          <p:cNvPr id="172" name="Imagem 171"/>
          <p:cNvPicPr/>
          <p:nvPr/>
        </p:nvPicPr>
        <p:blipFill>
          <a:blip r:embed="rId3"/>
          <a:stretch/>
        </p:blipFill>
        <p:spPr>
          <a:xfrm>
            <a:off x="5541120" y="3528000"/>
            <a:ext cx="4466520" cy="2561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m 1"/>
          <p:cNvPicPr/>
          <p:nvPr/>
        </p:nvPicPr>
        <p:blipFill>
          <a:blip r:embed="rId2"/>
          <a:stretch/>
        </p:blipFill>
        <p:spPr>
          <a:xfrm>
            <a:off x="0" y="0"/>
            <a:ext cx="12190320" cy="6856560"/>
          </a:xfrm>
          <a:prstGeom prst="rect">
            <a:avLst/>
          </a:prstGeom>
          <a:ln w="9360">
            <a:noFill/>
          </a:ln>
        </p:spPr>
      </p:pic>
      <p:sp>
        <p:nvSpPr>
          <p:cNvPr id="174"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Diodo</a:t>
            </a:r>
            <a:endParaRPr lang="pt-BR" sz="4000" b="0" strike="noStrike" spc="-1">
              <a:latin typeface="Arial"/>
            </a:endParaRPr>
          </a:p>
        </p:txBody>
      </p:sp>
      <p:sp>
        <p:nvSpPr>
          <p:cNvPr id="175"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Semicondutor;</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Conduz num sentido, bloqueia no outro;</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Vd ~ 0.7V</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76" name="Imagem 175"/>
          <p:cNvPicPr/>
          <p:nvPr/>
        </p:nvPicPr>
        <p:blipFill>
          <a:blip r:embed="rId3"/>
          <a:stretch/>
        </p:blipFill>
        <p:spPr>
          <a:xfrm>
            <a:off x="7194960" y="3816000"/>
            <a:ext cx="2381040" cy="1914120"/>
          </a:xfrm>
          <a:prstGeom prst="rect">
            <a:avLst/>
          </a:prstGeom>
          <a:ln>
            <a:noFill/>
          </a:ln>
        </p:spPr>
      </p:pic>
      <p:pic>
        <p:nvPicPr>
          <p:cNvPr id="177" name="Imagem 176"/>
          <p:cNvPicPr/>
          <p:nvPr/>
        </p:nvPicPr>
        <p:blipFill>
          <a:blip r:embed="rId4"/>
          <a:stretch/>
        </p:blipFill>
        <p:spPr>
          <a:xfrm>
            <a:off x="2664000" y="3384000"/>
            <a:ext cx="2952000" cy="2952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Imagem 1"/>
          <p:cNvPicPr/>
          <p:nvPr/>
        </p:nvPicPr>
        <p:blipFill>
          <a:blip r:embed="rId2"/>
          <a:stretch/>
        </p:blipFill>
        <p:spPr>
          <a:xfrm>
            <a:off x="0" y="0"/>
            <a:ext cx="12190320" cy="6856560"/>
          </a:xfrm>
          <a:prstGeom prst="rect">
            <a:avLst/>
          </a:prstGeom>
          <a:ln w="9360">
            <a:noFill/>
          </a:ln>
        </p:spPr>
      </p:pic>
      <p:sp>
        <p:nvSpPr>
          <p:cNvPr id="179"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LED</a:t>
            </a:r>
            <a:endParaRPr lang="pt-BR" sz="4000" b="0" strike="noStrike" spc="-1">
              <a:latin typeface="Arial"/>
            </a:endParaRPr>
          </a:p>
        </p:txBody>
      </p:sp>
      <p:sp>
        <p:nvSpPr>
          <p:cNvPr id="180"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a:t>
            </a:r>
            <a:r>
              <a:rPr lang="pt-BR" sz="1800" b="0" strike="noStrike" spc="-1">
                <a:solidFill>
                  <a:srgbClr val="45869E"/>
                </a:solidFill>
                <a:latin typeface="Calibri"/>
                <a:ea typeface="DejaVu Sans"/>
              </a:rPr>
              <a:t>Diodo emissor de luz</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Vd ~ 1.6 -&gt;3.3 V </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81" name="Imagem 180"/>
          <p:cNvPicPr/>
          <p:nvPr/>
        </p:nvPicPr>
        <p:blipFill>
          <a:blip r:embed="rId3"/>
          <a:stretch/>
        </p:blipFill>
        <p:spPr>
          <a:xfrm>
            <a:off x="2105640" y="3037680"/>
            <a:ext cx="3582360" cy="3582360"/>
          </a:xfrm>
          <a:prstGeom prst="rect">
            <a:avLst/>
          </a:prstGeom>
          <a:ln>
            <a:noFill/>
          </a:ln>
        </p:spPr>
      </p:pic>
      <p:pic>
        <p:nvPicPr>
          <p:cNvPr id="182" name="Imagem 181"/>
          <p:cNvPicPr/>
          <p:nvPr/>
        </p:nvPicPr>
        <p:blipFill>
          <a:blip r:embed="rId4"/>
          <a:stretch/>
        </p:blipFill>
        <p:spPr>
          <a:xfrm>
            <a:off x="5400720" y="3068280"/>
            <a:ext cx="5183280" cy="3843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Imagem 1"/>
          <p:cNvPicPr/>
          <p:nvPr/>
        </p:nvPicPr>
        <p:blipFill>
          <a:blip r:embed="rId2"/>
          <a:stretch/>
        </p:blipFill>
        <p:spPr>
          <a:xfrm>
            <a:off x="0" y="0"/>
            <a:ext cx="12190320" cy="6856560"/>
          </a:xfrm>
          <a:prstGeom prst="rect">
            <a:avLst/>
          </a:prstGeom>
          <a:ln w="9360">
            <a:noFill/>
          </a:ln>
        </p:spPr>
      </p:pic>
      <p:sp>
        <p:nvSpPr>
          <p:cNvPr id="184"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Transistor</a:t>
            </a:r>
            <a:endParaRPr lang="pt-BR" sz="4000" b="0" strike="noStrike" spc="-1">
              <a:latin typeface="Arial"/>
            </a:endParaRPr>
          </a:p>
        </p:txBody>
      </p:sp>
      <p:sp>
        <p:nvSpPr>
          <p:cNvPr id="185"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a:t>
            </a:r>
            <a:r>
              <a:rPr lang="pt-BR" sz="1800" b="0" strike="noStrike" spc="-1">
                <a:solidFill>
                  <a:srgbClr val="45869E"/>
                </a:solidFill>
                <a:latin typeface="Calibri"/>
                <a:ea typeface="DejaVu Sans"/>
              </a:rPr>
              <a:t>Controle da corrente através de uma tensão;</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86" name="Imagem 185"/>
          <p:cNvPicPr/>
          <p:nvPr/>
        </p:nvPicPr>
        <p:blipFill>
          <a:blip r:embed="rId3"/>
          <a:stretch/>
        </p:blipFill>
        <p:spPr>
          <a:xfrm>
            <a:off x="2144160" y="3510720"/>
            <a:ext cx="4047840" cy="3257280"/>
          </a:xfrm>
          <a:prstGeom prst="rect">
            <a:avLst/>
          </a:prstGeom>
          <a:ln>
            <a:noFill/>
          </a:ln>
        </p:spPr>
      </p:pic>
      <p:pic>
        <p:nvPicPr>
          <p:cNvPr id="187" name="Imagem 186"/>
          <p:cNvPicPr/>
          <p:nvPr/>
        </p:nvPicPr>
        <p:blipFill>
          <a:blip r:embed="rId4"/>
          <a:stretch/>
        </p:blipFill>
        <p:spPr>
          <a:xfrm>
            <a:off x="7560000" y="4392000"/>
            <a:ext cx="3429360" cy="2304000"/>
          </a:xfrm>
          <a:prstGeom prst="rect">
            <a:avLst/>
          </a:prstGeom>
          <a:ln>
            <a:noFill/>
          </a:ln>
        </p:spPr>
      </p:pic>
      <p:pic>
        <p:nvPicPr>
          <p:cNvPr id="188" name="Imagem 187"/>
          <p:cNvPicPr/>
          <p:nvPr/>
        </p:nvPicPr>
        <p:blipFill>
          <a:blip r:embed="rId5"/>
          <a:stretch/>
        </p:blipFill>
        <p:spPr>
          <a:xfrm>
            <a:off x="7632000" y="1964520"/>
            <a:ext cx="2648880" cy="2004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1"/>
          <p:cNvPicPr>
            <a:picLocks noChangeAspect="1"/>
          </p:cNvPicPr>
          <p:nvPr/>
        </p:nvPicPr>
        <p:blipFill>
          <a:blip r:embed="rId2"/>
          <a:srcRect/>
          <a:stretch>
            <a:fillRect/>
          </a:stretch>
        </p:blipFill>
        <p:spPr bwMode="auto">
          <a:xfrm>
            <a:off x="794" y="1"/>
            <a:ext cx="12192000" cy="6858002"/>
          </a:xfrm>
          <a:prstGeom prst="rect">
            <a:avLst/>
          </a:prstGeom>
          <a:noFill/>
          <a:ln w="9525">
            <a:noFill/>
            <a:miter lim="800000"/>
            <a:headEnd/>
            <a:tailEnd/>
          </a:ln>
        </p:spPr>
      </p:pic>
      <p:sp>
        <p:nvSpPr>
          <p:cNvPr id="2" name="Título 1"/>
          <p:cNvSpPr>
            <a:spLocks noGrp="1"/>
          </p:cNvSpPr>
          <p:nvPr>
            <p:ph type="title"/>
          </p:nvPr>
        </p:nvSpPr>
        <p:spPr>
          <a:xfrm>
            <a:off x="888887" y="1066782"/>
            <a:ext cx="10515600" cy="849086"/>
          </a:xfrm>
        </p:spPr>
        <p:txBody>
          <a:bodyPr>
            <a:normAutofit/>
          </a:bodyPr>
          <a:lstStyle/>
          <a:p>
            <a:pPr algn="ctr"/>
            <a:r>
              <a:rPr lang="pt-BR" sz="4000" b="1" dirty="0">
                <a:solidFill>
                  <a:srgbClr val="45869E"/>
                </a:solidFill>
                <a:cs typeface="Arial" panose="020B0604020202020204" pitchFamily="34" charset="0"/>
              </a:rPr>
              <a:t>Multímetro</a:t>
            </a:r>
          </a:p>
        </p:txBody>
      </p:sp>
      <p:sp>
        <p:nvSpPr>
          <p:cNvPr id="3" name="Espaço Reservado para Conteúdo 2"/>
          <p:cNvSpPr>
            <a:spLocks noGrp="1"/>
          </p:cNvSpPr>
          <p:nvPr>
            <p:ph idx="1"/>
          </p:nvPr>
        </p:nvSpPr>
        <p:spPr>
          <a:xfrm>
            <a:off x="4035251" y="1915868"/>
            <a:ext cx="4222873" cy="4657746"/>
          </a:xfrm>
        </p:spPr>
        <p:txBody>
          <a:bodyPr>
            <a:normAutofit/>
          </a:bodyPr>
          <a:lstStyle/>
          <a:p>
            <a:pPr marL="0" indent="0" algn="ctr">
              <a:lnSpc>
                <a:spcPct val="100000"/>
              </a:lnSpc>
              <a:buNone/>
            </a:pPr>
            <a:r>
              <a:rPr lang="pt-BR" sz="2400" b="1" dirty="0">
                <a:solidFill>
                  <a:srgbClr val="45869E"/>
                </a:solidFill>
                <a:latin typeface="+mj-lt"/>
                <a:cs typeface="Arial" panose="020B0604020202020204" pitchFamily="34" charset="0"/>
              </a:rPr>
              <a:t>Funcionalidades</a:t>
            </a:r>
          </a:p>
          <a:p>
            <a:pPr algn="just">
              <a:lnSpc>
                <a:spcPct val="100000"/>
              </a:lnSpc>
              <a:buFont typeface="Arial" panose="020B0604020202020204" pitchFamily="34" charset="0"/>
              <a:buChar char="•"/>
            </a:pPr>
            <a:r>
              <a:rPr lang="pt-BR" sz="1800" dirty="0">
                <a:solidFill>
                  <a:srgbClr val="45869E"/>
                </a:solidFill>
                <a:latin typeface="+mj-lt"/>
                <a:cs typeface="Arial" panose="020B0604020202020204" pitchFamily="34" charset="0"/>
              </a:rPr>
              <a:t> </a:t>
            </a:r>
            <a:r>
              <a:rPr lang="pt-BR" sz="1800" dirty="0">
                <a:solidFill>
                  <a:srgbClr val="45869E"/>
                </a:solidFill>
                <a:cs typeface="Arial" panose="020B0604020202020204" pitchFamily="34" charset="0"/>
              </a:rPr>
              <a:t>Ohmímetro</a:t>
            </a:r>
          </a:p>
          <a:p>
            <a:pPr algn="just">
              <a:lnSpc>
                <a:spcPct val="100000"/>
              </a:lnSpc>
              <a:buFont typeface="Arial" panose="020B0604020202020204" pitchFamily="34" charset="0"/>
              <a:buChar char="•"/>
            </a:pPr>
            <a:r>
              <a:rPr lang="pt-BR" sz="1800" dirty="0">
                <a:solidFill>
                  <a:srgbClr val="45869E"/>
                </a:solidFill>
                <a:cs typeface="Arial" panose="020B0604020202020204" pitchFamily="34" charset="0"/>
              </a:rPr>
              <a:t> Voltímetro</a:t>
            </a:r>
          </a:p>
          <a:p>
            <a:pPr algn="just">
              <a:lnSpc>
                <a:spcPct val="100000"/>
              </a:lnSpc>
              <a:buFont typeface="Arial" panose="020B0604020202020204" pitchFamily="34" charset="0"/>
              <a:buChar char="•"/>
            </a:pPr>
            <a:r>
              <a:rPr lang="pt-BR" sz="1800" dirty="0">
                <a:solidFill>
                  <a:srgbClr val="45869E"/>
                </a:solidFill>
                <a:cs typeface="Arial" panose="020B0604020202020204" pitchFamily="34" charset="0"/>
              </a:rPr>
              <a:t> Amperímetro</a:t>
            </a:r>
          </a:p>
          <a:p>
            <a:pPr algn="just">
              <a:lnSpc>
                <a:spcPct val="100000"/>
              </a:lnSpc>
              <a:buFont typeface="Arial" panose="020B0604020202020204" pitchFamily="34" charset="0"/>
              <a:buChar char="•"/>
            </a:pPr>
            <a:r>
              <a:rPr lang="pt-BR" sz="1800" dirty="0">
                <a:solidFill>
                  <a:srgbClr val="45869E"/>
                </a:solidFill>
                <a:cs typeface="Arial" panose="020B0604020202020204" pitchFamily="34" charset="0"/>
              </a:rPr>
              <a:t> Capacímetro</a:t>
            </a:r>
          </a:p>
          <a:p>
            <a:pPr algn="just">
              <a:lnSpc>
                <a:spcPct val="100000"/>
              </a:lnSpc>
              <a:buFont typeface="Arial" panose="020B0604020202020204" pitchFamily="34" charset="0"/>
              <a:buChar char="•"/>
            </a:pPr>
            <a:r>
              <a:rPr lang="pt-BR" sz="1800" dirty="0">
                <a:solidFill>
                  <a:srgbClr val="45869E"/>
                </a:solidFill>
                <a:cs typeface="Arial" panose="020B0604020202020204" pitchFamily="34" charset="0"/>
              </a:rPr>
              <a:t> Indutímetro</a:t>
            </a:r>
          </a:p>
          <a:p>
            <a:pPr algn="just">
              <a:lnSpc>
                <a:spcPct val="100000"/>
              </a:lnSpc>
              <a:buFont typeface="Arial" panose="020B0604020202020204" pitchFamily="34" charset="0"/>
              <a:buChar char="•"/>
            </a:pPr>
            <a:r>
              <a:rPr lang="pt-BR" sz="1800" dirty="0">
                <a:solidFill>
                  <a:srgbClr val="45869E"/>
                </a:solidFill>
                <a:cs typeface="Arial" panose="020B0604020202020204" pitchFamily="34" charset="0"/>
              </a:rPr>
              <a:t> Frequencímetro</a:t>
            </a:r>
          </a:p>
          <a:p>
            <a:pPr algn="just">
              <a:lnSpc>
                <a:spcPct val="100000"/>
              </a:lnSpc>
              <a:buFont typeface="Arial" panose="020B0604020202020204" pitchFamily="34" charset="0"/>
              <a:buChar char="•"/>
            </a:pPr>
            <a:r>
              <a:rPr lang="pt-BR" sz="1800" dirty="0">
                <a:solidFill>
                  <a:srgbClr val="45869E"/>
                </a:solidFill>
                <a:cs typeface="Arial" panose="020B0604020202020204" pitchFamily="34" charset="0"/>
              </a:rPr>
              <a:t> Teste de Continuidade</a:t>
            </a:r>
          </a:p>
          <a:p>
            <a:pPr algn="just">
              <a:lnSpc>
                <a:spcPct val="150000"/>
              </a:lnSpc>
            </a:pPr>
            <a:endParaRPr lang="pt-BR" sz="2100" dirty="0">
              <a:latin typeface="+mj-lt"/>
              <a:cs typeface="Arial" panose="020B0604020202020204" pitchFamily="34" charset="0"/>
            </a:endParaRPr>
          </a:p>
          <a:p>
            <a:pPr marL="0" indent="0" algn="just">
              <a:lnSpc>
                <a:spcPct val="150000"/>
              </a:lnSpc>
              <a:buNone/>
            </a:pPr>
            <a:endParaRPr lang="pt-BR" sz="2100" dirty="0">
              <a:latin typeface="+mj-lt"/>
              <a:cs typeface="Arial" panose="020B0604020202020204" pitchFamily="34" charset="0"/>
            </a:endParaRPr>
          </a:p>
        </p:txBody>
      </p:sp>
    </p:spTree>
    <p:extLst>
      <p:ext uri="{BB962C8B-B14F-4D97-AF65-F5344CB8AC3E}">
        <p14:creationId xmlns:p14="http://schemas.microsoft.com/office/powerpoint/2010/main" val="256491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1"/>
          <p:cNvPicPr>
            <a:picLocks noChangeAspect="1"/>
          </p:cNvPicPr>
          <p:nvPr/>
        </p:nvPicPr>
        <p:blipFill>
          <a:blip r:embed="rId2"/>
          <a:srcRect/>
          <a:stretch>
            <a:fillRect/>
          </a:stretch>
        </p:blipFill>
        <p:spPr bwMode="auto">
          <a:xfrm>
            <a:off x="794" y="1"/>
            <a:ext cx="12192000" cy="6858002"/>
          </a:xfrm>
          <a:prstGeom prst="rect">
            <a:avLst/>
          </a:prstGeom>
          <a:noFill/>
          <a:ln w="9525">
            <a:noFill/>
            <a:miter lim="800000"/>
            <a:headEnd/>
            <a:tailEnd/>
          </a:ln>
        </p:spPr>
      </p:pic>
      <p:sp>
        <p:nvSpPr>
          <p:cNvPr id="2" name="Título 1"/>
          <p:cNvSpPr>
            <a:spLocks noGrp="1"/>
          </p:cNvSpPr>
          <p:nvPr>
            <p:ph type="title"/>
          </p:nvPr>
        </p:nvSpPr>
        <p:spPr>
          <a:xfrm>
            <a:off x="888887" y="1066782"/>
            <a:ext cx="10515600" cy="849086"/>
          </a:xfrm>
        </p:spPr>
        <p:txBody>
          <a:bodyPr>
            <a:normAutofit/>
          </a:bodyPr>
          <a:lstStyle/>
          <a:p>
            <a:pPr algn="ctr"/>
            <a:r>
              <a:rPr lang="pt-BR" sz="4000" b="1" dirty="0">
                <a:solidFill>
                  <a:srgbClr val="45869E"/>
                </a:solidFill>
                <a:cs typeface="Arial" panose="020B0604020202020204" pitchFamily="34" charset="0"/>
              </a:rPr>
              <a:t>Multímetro</a:t>
            </a:r>
          </a:p>
        </p:txBody>
      </p:sp>
      <p:sp>
        <p:nvSpPr>
          <p:cNvPr id="3" name="Espaço Reservado para Conteúdo 2"/>
          <p:cNvSpPr>
            <a:spLocks noGrp="1"/>
          </p:cNvSpPr>
          <p:nvPr>
            <p:ph idx="1"/>
          </p:nvPr>
        </p:nvSpPr>
        <p:spPr>
          <a:xfrm>
            <a:off x="1368200" y="1915868"/>
            <a:ext cx="9286612" cy="4657746"/>
          </a:xfrm>
        </p:spPr>
        <p:txBody>
          <a:bodyPr>
            <a:normAutofit fontScale="40000" lnSpcReduction="20000"/>
          </a:bodyPr>
          <a:lstStyle/>
          <a:p>
            <a:pPr marL="0" indent="0" algn="just">
              <a:lnSpc>
                <a:spcPct val="100000"/>
              </a:lnSpc>
              <a:buNone/>
            </a:pPr>
            <a:r>
              <a:rPr lang="pt-BR" sz="4200" b="1" dirty="0">
                <a:solidFill>
                  <a:srgbClr val="45869E"/>
                </a:solidFill>
                <a:latin typeface="+mj-lt"/>
                <a:cs typeface="Arial" panose="020B0604020202020204" pitchFamily="34" charset="0"/>
              </a:rPr>
              <a:t>Todos os medidores digitais têm uma bateria (pilha) para os alimentar não usam praticamente nenhuma tensão ou corrente poder do circuito em teste. Isto significa que, nas escalas de tensão DC (corrente contínua) têm uma resistência muito alta (impedância de entrada) 1MΩ ou mais, normalmente 10MΩ É improvável ​​de afetar o circuito sob teste.</a:t>
            </a:r>
          </a:p>
          <a:p>
            <a:pPr marL="0" indent="0" algn="just">
              <a:lnSpc>
                <a:spcPct val="100000"/>
              </a:lnSpc>
              <a:buNone/>
            </a:pPr>
            <a:r>
              <a:rPr lang="pt-BR" sz="4200" b="1" dirty="0">
                <a:solidFill>
                  <a:srgbClr val="45869E"/>
                </a:solidFill>
                <a:latin typeface="+mj-lt"/>
                <a:cs typeface="Arial" panose="020B0604020202020204" pitchFamily="34" charset="0"/>
              </a:rPr>
              <a:t>Escalas típicas para multímetros digitais, como o da ilustração:</a:t>
            </a:r>
          </a:p>
          <a:p>
            <a:pPr marL="0" indent="0" algn="just">
              <a:lnSpc>
                <a:spcPct val="100000"/>
              </a:lnSpc>
              <a:buNone/>
            </a:pPr>
            <a:r>
              <a:rPr lang="pt-BR" sz="4200" b="1" dirty="0">
                <a:solidFill>
                  <a:srgbClr val="45869E"/>
                </a:solidFill>
                <a:latin typeface="+mj-lt"/>
                <a:cs typeface="Arial" panose="020B0604020202020204" pitchFamily="34" charset="0"/>
              </a:rPr>
              <a:t>(Os valores indicados são os de leitura máxima em cada escala)</a:t>
            </a:r>
          </a:p>
          <a:p>
            <a:pPr algn="just">
              <a:lnSpc>
                <a:spcPct val="100000"/>
              </a:lnSpc>
              <a:buFont typeface="Arial" panose="020B0604020202020204" pitchFamily="34" charset="0"/>
              <a:buChar char="•"/>
            </a:pPr>
            <a:r>
              <a:rPr lang="pt-BR" sz="4200" b="1" dirty="0">
                <a:solidFill>
                  <a:srgbClr val="45869E"/>
                </a:solidFill>
                <a:latin typeface="+mj-lt"/>
                <a:cs typeface="Arial" panose="020B0604020202020204" pitchFamily="34" charset="0"/>
              </a:rPr>
              <a:t>DC (Tensão): 200mV, 2000mV, 20V, 200V, 600V.</a:t>
            </a:r>
          </a:p>
          <a:p>
            <a:pPr algn="just">
              <a:lnSpc>
                <a:spcPct val="100000"/>
              </a:lnSpc>
              <a:buFont typeface="Arial" panose="020B0604020202020204" pitchFamily="34" charset="0"/>
              <a:buChar char="•"/>
            </a:pPr>
            <a:r>
              <a:rPr lang="pt-BR" sz="4200" b="1" dirty="0">
                <a:solidFill>
                  <a:srgbClr val="45869E"/>
                </a:solidFill>
                <a:latin typeface="+mj-lt"/>
                <a:cs typeface="Arial" panose="020B0604020202020204" pitchFamily="34" charset="0"/>
              </a:rPr>
              <a:t>AC (Tensão): 200V, 600V.</a:t>
            </a:r>
          </a:p>
          <a:p>
            <a:pPr algn="just">
              <a:lnSpc>
                <a:spcPct val="100000"/>
              </a:lnSpc>
              <a:buFont typeface="Arial" panose="020B0604020202020204" pitchFamily="34" charset="0"/>
              <a:buChar char="•"/>
            </a:pPr>
            <a:r>
              <a:rPr lang="pt-BR" sz="4200" b="1" dirty="0">
                <a:solidFill>
                  <a:srgbClr val="45869E"/>
                </a:solidFill>
                <a:latin typeface="+mj-lt"/>
                <a:cs typeface="Arial" panose="020B0604020202020204" pitchFamily="34" charset="0"/>
              </a:rPr>
              <a:t>DC (Corrente): 200µA, 2000µA, 20mA, 200mA, 10A*.</a:t>
            </a:r>
          </a:p>
          <a:p>
            <a:pPr algn="just">
              <a:lnSpc>
                <a:spcPct val="100000"/>
              </a:lnSpc>
              <a:buFont typeface="Arial" panose="020B0604020202020204" pitchFamily="34" charset="0"/>
              <a:buChar char="•"/>
            </a:pPr>
            <a:r>
              <a:rPr lang="pt-BR" sz="4200" b="1" dirty="0">
                <a:solidFill>
                  <a:srgbClr val="45869E"/>
                </a:solidFill>
                <a:latin typeface="+mj-lt"/>
                <a:cs typeface="Arial" panose="020B0604020202020204" pitchFamily="34" charset="0"/>
              </a:rPr>
              <a:t>AC (Corrente): Nenhuma. (provavelmente não é necessária).</a:t>
            </a:r>
          </a:p>
          <a:p>
            <a:pPr algn="just">
              <a:lnSpc>
                <a:spcPct val="100000"/>
              </a:lnSpc>
              <a:buFont typeface="Arial" panose="020B0604020202020204" pitchFamily="34" charset="0"/>
              <a:buChar char="•"/>
            </a:pPr>
            <a:r>
              <a:rPr lang="pt-BR" sz="4200" b="1" dirty="0">
                <a:solidFill>
                  <a:srgbClr val="45869E"/>
                </a:solidFill>
                <a:latin typeface="+mj-lt"/>
                <a:cs typeface="Arial" panose="020B0604020202020204" pitchFamily="34" charset="0"/>
              </a:rPr>
              <a:t>Resistência: 200ohm, 2000ohm, 20kohm, 200kohm, 2000kohm, Teste de diodo.</a:t>
            </a:r>
          </a:p>
          <a:p>
            <a:pPr marL="0" indent="0" algn="just">
              <a:lnSpc>
                <a:spcPct val="100000"/>
              </a:lnSpc>
              <a:buNone/>
            </a:pPr>
            <a:r>
              <a:rPr lang="pt-BR" sz="4200" b="1" dirty="0">
                <a:solidFill>
                  <a:srgbClr val="45869E"/>
                </a:solidFill>
                <a:latin typeface="+mj-lt"/>
                <a:cs typeface="Arial" panose="020B0604020202020204" pitchFamily="34" charset="0"/>
              </a:rPr>
              <a:t>* A escala de 10A tem geralmente uma ligação independente.</a:t>
            </a:r>
          </a:p>
          <a:p>
            <a:pPr marL="0" indent="0" algn="just">
              <a:lnSpc>
                <a:spcPct val="100000"/>
              </a:lnSpc>
              <a:buNone/>
            </a:pPr>
            <a:r>
              <a:rPr lang="pt-BR" sz="4200" b="1" dirty="0">
                <a:solidFill>
                  <a:srgbClr val="45869E"/>
                </a:solidFill>
                <a:latin typeface="+mj-lt"/>
                <a:cs typeface="Arial" panose="020B0604020202020204" pitchFamily="34" charset="0"/>
              </a:rPr>
              <a:t>Alguns medidores digitais têm um especial teste para díodo uma vez que a escala de resistência não pode ser usado para testar diodos e outros semicondutores.</a:t>
            </a:r>
            <a:endParaRPr lang="pt-BR" sz="4200" dirty="0">
              <a:latin typeface="+mj-lt"/>
              <a:cs typeface="Arial" panose="020B0604020202020204" pitchFamily="34" charset="0"/>
            </a:endParaRPr>
          </a:p>
        </p:txBody>
      </p:sp>
    </p:spTree>
    <p:extLst>
      <p:ext uri="{BB962C8B-B14F-4D97-AF65-F5344CB8AC3E}">
        <p14:creationId xmlns:p14="http://schemas.microsoft.com/office/powerpoint/2010/main" val="4094489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998747" y="1027943"/>
            <a:ext cx="10058400" cy="823740"/>
          </a:xfrm>
        </p:spPr>
        <p:txBody>
          <a:bodyPr>
            <a:normAutofit/>
          </a:bodyPr>
          <a:lstStyle/>
          <a:p>
            <a:pPr algn="ctr"/>
            <a:r>
              <a:rPr lang="pt-BR" sz="4000" b="1" dirty="0">
                <a:solidFill>
                  <a:srgbClr val="45869E"/>
                </a:solidFill>
              </a:rPr>
              <a:t>Ohmímetro</a:t>
            </a:r>
          </a:p>
        </p:txBody>
      </p:sp>
      <p:sp>
        <p:nvSpPr>
          <p:cNvPr id="3" name="Espaço Reservado para Conteúdo 2"/>
          <p:cNvSpPr>
            <a:spLocks noGrp="1"/>
          </p:cNvSpPr>
          <p:nvPr>
            <p:ph idx="1"/>
          </p:nvPr>
        </p:nvSpPr>
        <p:spPr>
          <a:xfrm>
            <a:off x="998747" y="1851684"/>
            <a:ext cx="10058400" cy="4061013"/>
          </a:xfrm>
        </p:spPr>
        <p:txBody>
          <a:bodyPr>
            <a:normAutofit/>
          </a:bodyPr>
          <a:lstStyle/>
          <a:p>
            <a:pPr algn="just">
              <a:buFont typeface="Arial" panose="020B0604020202020204" pitchFamily="34" charset="0"/>
              <a:buChar char="•"/>
            </a:pPr>
            <a:r>
              <a:rPr lang="pt-BR" dirty="0">
                <a:solidFill>
                  <a:srgbClr val="45869E"/>
                </a:solidFill>
              </a:rPr>
              <a:t>Um ohmímetro é um instrumento de medida elétrica que mede a resistência elétrica. Ou seja, a oposição à passagem da corrente elétrica. O modelo original de um ohmímetro provinha de uma pequena bateria que aplica uma tensão à resistência.</a:t>
            </a:r>
          </a:p>
        </p:txBody>
      </p:sp>
    </p:spTree>
    <p:extLst>
      <p:ext uri="{BB962C8B-B14F-4D97-AF65-F5344CB8AC3E}">
        <p14:creationId xmlns:p14="http://schemas.microsoft.com/office/powerpoint/2010/main" val="1564793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998747" y="1027943"/>
            <a:ext cx="10058400" cy="823740"/>
          </a:xfrm>
        </p:spPr>
        <p:txBody>
          <a:bodyPr>
            <a:normAutofit/>
          </a:bodyPr>
          <a:lstStyle/>
          <a:p>
            <a:pPr algn="ctr"/>
            <a:r>
              <a:rPr lang="pt-BR" sz="4000" b="1" dirty="0">
                <a:solidFill>
                  <a:srgbClr val="45869E"/>
                </a:solidFill>
              </a:rPr>
              <a:t>Ohmímetro</a:t>
            </a:r>
          </a:p>
        </p:txBody>
      </p:sp>
      <p:pic>
        <p:nvPicPr>
          <p:cNvPr id="4098" name="Picture 2" descr="Funcionamento OhmÃ­metro">
            <a:extLst>
              <a:ext uri="{FF2B5EF4-FFF2-40B4-BE49-F238E27FC236}">
                <a16:creationId xmlns:a16="http://schemas.microsoft.com/office/drawing/2014/main" id="{7B5CDF9D-BE89-446C-9722-DF97CFECA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690" y="1851684"/>
            <a:ext cx="4202206"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6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82"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Carga</a:t>
            </a:r>
            <a:endParaRPr lang="pt-BR" sz="4000" b="0" strike="noStrike" spc="-1">
              <a:latin typeface="Arial"/>
            </a:endParaRPr>
          </a:p>
        </p:txBody>
      </p:sp>
      <p:sp>
        <p:nvSpPr>
          <p:cNvPr id="83"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84" name="Imagem 83"/>
          <p:cNvPicPr/>
          <p:nvPr/>
        </p:nvPicPr>
        <p:blipFill>
          <a:blip r:embed="rId3"/>
          <a:stretch/>
        </p:blipFill>
        <p:spPr>
          <a:xfrm>
            <a:off x="1008000" y="3028320"/>
            <a:ext cx="2666160" cy="1722960"/>
          </a:xfrm>
          <a:prstGeom prst="rect">
            <a:avLst/>
          </a:prstGeom>
          <a:ln>
            <a:noFill/>
          </a:ln>
        </p:spPr>
      </p:pic>
      <p:sp>
        <p:nvSpPr>
          <p:cNvPr id="85" name="CustomShape 3"/>
          <p:cNvSpPr/>
          <p:nvPr/>
        </p:nvSpPr>
        <p:spPr>
          <a:xfrm rot="48000">
            <a:off x="4516560" y="2568240"/>
            <a:ext cx="7128720" cy="2428200"/>
          </a:xfrm>
          <a:prstGeom prst="rect">
            <a:avLst/>
          </a:prstGeom>
          <a:noFill/>
          <a:ln>
            <a:noFill/>
          </a:ln>
        </p:spPr>
        <p:style>
          <a:lnRef idx="0">
            <a:scrgbClr r="0" g="0" b="0"/>
          </a:lnRef>
          <a:fillRef idx="0">
            <a:scrgbClr r="0" g="0" b="0"/>
          </a:fillRef>
          <a:effectRef idx="0">
            <a:scrgbClr r="0" g="0" b="0"/>
          </a:effectRef>
          <a:fontRef idx="minor"/>
        </p:style>
      </p:sp>
      <p:sp>
        <p:nvSpPr>
          <p:cNvPr id="86" name="CustomShape 4"/>
          <p:cNvSpPr/>
          <p:nvPr/>
        </p:nvSpPr>
        <p:spPr>
          <a:xfrm>
            <a:off x="4319640" y="2014920"/>
            <a:ext cx="6550560" cy="381528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Positiva</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Negativa</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Unidade no SI = C (Coulomb)</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Campo elétrico</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87" name="Imagem 86"/>
          <p:cNvPicPr/>
          <p:nvPr/>
        </p:nvPicPr>
        <p:blipFill>
          <a:blip r:embed="rId4"/>
          <a:stretch/>
        </p:blipFill>
        <p:spPr>
          <a:xfrm>
            <a:off x="4515840" y="4104000"/>
            <a:ext cx="1675440" cy="227880"/>
          </a:xfrm>
          <a:prstGeom prst="rect">
            <a:avLst/>
          </a:prstGeom>
          <a:ln>
            <a:noFill/>
          </a:ln>
        </p:spPr>
      </p:pic>
      <p:pic>
        <p:nvPicPr>
          <p:cNvPr id="88" name="Imagem 87"/>
          <p:cNvPicPr/>
          <p:nvPr/>
        </p:nvPicPr>
        <p:blipFill>
          <a:blip r:embed="rId5"/>
          <a:stretch/>
        </p:blipFill>
        <p:spPr>
          <a:xfrm>
            <a:off x="8208000" y="3036960"/>
            <a:ext cx="2094480" cy="1570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Voltímetro</a:t>
            </a:r>
          </a:p>
        </p:txBody>
      </p:sp>
      <p:sp>
        <p:nvSpPr>
          <p:cNvPr id="6" name="Espaço Reservado para Conteúdo 5"/>
          <p:cNvSpPr>
            <a:spLocks noGrp="1"/>
          </p:cNvSpPr>
          <p:nvPr>
            <p:ph idx="1"/>
          </p:nvPr>
        </p:nvSpPr>
        <p:spPr>
          <a:xfrm>
            <a:off x="1098076" y="2128122"/>
            <a:ext cx="10058399" cy="4023360"/>
          </a:xfrm>
        </p:spPr>
        <p:txBody>
          <a:bodyPr/>
          <a:lstStyle/>
          <a:p>
            <a:pPr algn="just">
              <a:buFont typeface="Arial" panose="020B0604020202020204" pitchFamily="34" charset="0"/>
              <a:buChar char="•"/>
            </a:pPr>
            <a:r>
              <a:rPr lang="pt-BR" dirty="0">
                <a:solidFill>
                  <a:srgbClr val="45869E"/>
                </a:solidFill>
              </a:rPr>
              <a:t>O Voltímetro, é um aparelho de medição de tensão ou ddp (diferença de potencial) de um circuito elétrico. </a:t>
            </a:r>
          </a:p>
        </p:txBody>
      </p:sp>
    </p:spTree>
    <p:extLst>
      <p:ext uri="{BB962C8B-B14F-4D97-AF65-F5344CB8AC3E}">
        <p14:creationId xmlns:p14="http://schemas.microsoft.com/office/powerpoint/2010/main" val="129943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Voltímetro</a:t>
            </a:r>
          </a:p>
        </p:txBody>
      </p:sp>
      <p:sp>
        <p:nvSpPr>
          <p:cNvPr id="6" name="Espaço Reservado para Conteúdo 5"/>
          <p:cNvSpPr>
            <a:spLocks noGrp="1"/>
          </p:cNvSpPr>
          <p:nvPr>
            <p:ph idx="1"/>
          </p:nvPr>
        </p:nvSpPr>
        <p:spPr>
          <a:xfrm>
            <a:off x="1098076" y="2128122"/>
            <a:ext cx="10058399" cy="4023360"/>
          </a:xfrm>
        </p:spPr>
        <p:txBody>
          <a:bodyPr/>
          <a:lstStyle/>
          <a:p>
            <a:pPr algn="just">
              <a:buFont typeface="Arial" panose="020B0604020202020204" pitchFamily="34" charset="0"/>
              <a:buChar char="•"/>
            </a:pPr>
            <a:r>
              <a:rPr lang="pt-BR" dirty="0">
                <a:solidFill>
                  <a:srgbClr val="45869E"/>
                </a:solidFill>
              </a:rPr>
              <a:t>Ele pode ser apresentado de duas categorias, digital e analógica. Tais categorias fazem referência a forma de medição, sendo o digital através de um processamento da ddp entre os seus dois pinos e o analógico o uso desta ddp para mover um ponteiro.</a:t>
            </a:r>
          </a:p>
        </p:txBody>
      </p:sp>
    </p:spTree>
    <p:extLst>
      <p:ext uri="{BB962C8B-B14F-4D97-AF65-F5344CB8AC3E}">
        <p14:creationId xmlns:p14="http://schemas.microsoft.com/office/powerpoint/2010/main" val="1137225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Voltímetro</a:t>
            </a:r>
          </a:p>
        </p:txBody>
      </p:sp>
      <p:sp>
        <p:nvSpPr>
          <p:cNvPr id="6" name="Espaço Reservado para Conteúdo 5"/>
          <p:cNvSpPr>
            <a:spLocks noGrp="1"/>
          </p:cNvSpPr>
          <p:nvPr>
            <p:ph idx="1"/>
          </p:nvPr>
        </p:nvSpPr>
        <p:spPr>
          <a:xfrm>
            <a:off x="1098076" y="2128122"/>
            <a:ext cx="10058399" cy="4023360"/>
          </a:xfrm>
        </p:spPr>
        <p:txBody>
          <a:bodyPr/>
          <a:lstStyle/>
          <a:p>
            <a:pPr algn="just">
              <a:buFont typeface="Arial" panose="020B0604020202020204" pitchFamily="34" charset="0"/>
              <a:buChar char="•"/>
            </a:pPr>
            <a:r>
              <a:rPr lang="pt-BR" dirty="0">
                <a:solidFill>
                  <a:srgbClr val="45869E"/>
                </a:solidFill>
              </a:rPr>
              <a:t>O voltímetro analógico é basicamente um galvanômetro, aparelho sensível a variações elétricas, com uma alta resistência elétrica. Já o voltímetro elétrico, geralmente contido em um multímetro, funciona através de sensores e algoritmos para adquirir o valor da ddp do circuito.</a:t>
            </a:r>
          </a:p>
        </p:txBody>
      </p:sp>
    </p:spTree>
    <p:extLst>
      <p:ext uri="{BB962C8B-B14F-4D97-AF65-F5344CB8AC3E}">
        <p14:creationId xmlns:p14="http://schemas.microsoft.com/office/powerpoint/2010/main" val="3142212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Voltímetro</a:t>
            </a:r>
          </a:p>
        </p:txBody>
      </p:sp>
      <p:pic>
        <p:nvPicPr>
          <p:cNvPr id="2050" name="Picture 2" descr="Funcionamento VoltÃ­metro">
            <a:extLst>
              <a:ext uri="{FF2B5EF4-FFF2-40B4-BE49-F238E27FC236}">
                <a16:creationId xmlns:a16="http://schemas.microsoft.com/office/drawing/2014/main" id="{A2266B08-8DF0-48B3-BF51-2CA660660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665" y="1894142"/>
            <a:ext cx="4663218" cy="396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848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Amperímetro</a:t>
            </a:r>
          </a:p>
        </p:txBody>
      </p:sp>
      <p:sp>
        <p:nvSpPr>
          <p:cNvPr id="6" name="Espaço Reservado para Conteúdo 5"/>
          <p:cNvSpPr>
            <a:spLocks noGrp="1"/>
          </p:cNvSpPr>
          <p:nvPr>
            <p:ph idx="1"/>
          </p:nvPr>
        </p:nvSpPr>
        <p:spPr>
          <a:xfrm>
            <a:off x="1098076" y="2128122"/>
            <a:ext cx="10058399" cy="4023360"/>
          </a:xfrm>
        </p:spPr>
        <p:txBody>
          <a:bodyPr/>
          <a:lstStyle/>
          <a:p>
            <a:pPr algn="just">
              <a:buFont typeface="Arial" panose="020B0604020202020204" pitchFamily="34" charset="0"/>
              <a:buChar char="•"/>
            </a:pPr>
            <a:r>
              <a:rPr lang="pt-BR" dirty="0">
                <a:solidFill>
                  <a:srgbClr val="45869E"/>
                </a:solidFill>
              </a:rPr>
              <a:t>O amperímetro é um instrumento utilizado para fazer a medição (obter a medida) da intensidade no fluxo da corrente elétrica que passa através da seção transversal de um condutor. A unidade usada é o ampere [A], em homenagem ao físico e matemático francês André-Marie Ampère.</a:t>
            </a:r>
          </a:p>
        </p:txBody>
      </p:sp>
    </p:spTree>
    <p:extLst>
      <p:ext uri="{BB962C8B-B14F-4D97-AF65-F5344CB8AC3E}">
        <p14:creationId xmlns:p14="http://schemas.microsoft.com/office/powerpoint/2010/main" val="2535582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Amperímetro</a:t>
            </a:r>
          </a:p>
        </p:txBody>
      </p:sp>
      <p:sp>
        <p:nvSpPr>
          <p:cNvPr id="6" name="Espaço Reservado para Conteúdo 5"/>
          <p:cNvSpPr>
            <a:spLocks noGrp="1"/>
          </p:cNvSpPr>
          <p:nvPr>
            <p:ph idx="1"/>
          </p:nvPr>
        </p:nvSpPr>
        <p:spPr>
          <a:xfrm>
            <a:off x="1098076" y="2128122"/>
            <a:ext cx="10058399" cy="4023360"/>
          </a:xfrm>
        </p:spPr>
        <p:txBody>
          <a:bodyPr/>
          <a:lstStyle/>
          <a:p>
            <a:pPr algn="just">
              <a:buFont typeface="Arial" panose="020B0604020202020204" pitchFamily="34" charset="0"/>
              <a:buChar char="•"/>
            </a:pPr>
            <a:r>
              <a:rPr lang="pt-BR" dirty="0">
                <a:solidFill>
                  <a:srgbClr val="45869E"/>
                </a:solidFill>
              </a:rPr>
              <a:t>Como a corrente elétrica passa através dos condutores e dispositivos ligados a eles, para aferir a corrente que passa por alguma região de algum circuito, deve-se colocar o amperímetro em série com esta, sendo necessário abrir o circuito no local da medição. Por isso, para as medições serem precisas, é necessário que o amperímetro tenha uma resistência interna muito pequena comparada à do circuito.</a:t>
            </a:r>
            <a:endParaRPr lang="pt-BR" dirty="0"/>
          </a:p>
          <a:p>
            <a:endParaRPr lang="pt-BR" dirty="0"/>
          </a:p>
        </p:txBody>
      </p:sp>
    </p:spTree>
    <p:extLst>
      <p:ext uri="{BB962C8B-B14F-4D97-AF65-F5344CB8AC3E}">
        <p14:creationId xmlns:p14="http://schemas.microsoft.com/office/powerpoint/2010/main" val="1659867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Amperímetro</a:t>
            </a:r>
          </a:p>
        </p:txBody>
      </p:sp>
      <p:pic>
        <p:nvPicPr>
          <p:cNvPr id="3074" name="Picture 2" descr="Funcionamento AmperÃ­metro">
            <a:extLst>
              <a:ext uri="{FF2B5EF4-FFF2-40B4-BE49-F238E27FC236}">
                <a16:creationId xmlns:a16="http://schemas.microsoft.com/office/drawing/2014/main" id="{79077582-6FE4-4353-A398-6479378B8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593" y="1901593"/>
            <a:ext cx="4724400" cy="401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6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Capacímetro</a:t>
            </a:r>
          </a:p>
        </p:txBody>
      </p:sp>
      <p:sp>
        <p:nvSpPr>
          <p:cNvPr id="6" name="Espaço Reservado para Conteúdo 5"/>
          <p:cNvSpPr>
            <a:spLocks noGrp="1"/>
          </p:cNvSpPr>
          <p:nvPr>
            <p:ph idx="1"/>
          </p:nvPr>
        </p:nvSpPr>
        <p:spPr>
          <a:xfrm>
            <a:off x="1098076" y="2128122"/>
            <a:ext cx="10058399" cy="4023360"/>
          </a:xfrm>
        </p:spPr>
        <p:txBody>
          <a:bodyPr>
            <a:normAutofit/>
          </a:bodyPr>
          <a:lstStyle/>
          <a:p>
            <a:pPr algn="just">
              <a:buFont typeface="Arial" panose="020B0604020202020204" pitchFamily="34" charset="0"/>
              <a:buChar char="•"/>
            </a:pPr>
            <a:r>
              <a:rPr lang="pt-BR" dirty="0">
                <a:solidFill>
                  <a:srgbClr val="45869E"/>
                </a:solidFill>
              </a:rPr>
              <a:t>Capacímetro é o instrumento utilizado em eletrônica para medir capacitância. Capacitância, por sua vez, é uma grandeza física que mede quanta carga (ou campo elétrico) pode ser armazenada quando uma diferença de potencial é aplicada entre duas placas condutoras.</a:t>
            </a:r>
          </a:p>
          <a:p>
            <a:pPr marL="0" indent="0" algn="just">
              <a:buNone/>
            </a:pPr>
            <a:endParaRPr lang="pt-BR" dirty="0"/>
          </a:p>
        </p:txBody>
      </p:sp>
    </p:spTree>
    <p:extLst>
      <p:ext uri="{BB962C8B-B14F-4D97-AF65-F5344CB8AC3E}">
        <p14:creationId xmlns:p14="http://schemas.microsoft.com/office/powerpoint/2010/main" val="398057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Capacímetro</a:t>
            </a:r>
          </a:p>
        </p:txBody>
      </p:sp>
      <p:sp>
        <p:nvSpPr>
          <p:cNvPr id="6" name="Espaço Reservado para Conteúdo 5"/>
          <p:cNvSpPr>
            <a:spLocks noGrp="1"/>
          </p:cNvSpPr>
          <p:nvPr>
            <p:ph idx="1"/>
          </p:nvPr>
        </p:nvSpPr>
        <p:spPr>
          <a:xfrm>
            <a:off x="1098076" y="2128122"/>
            <a:ext cx="10058399" cy="4023360"/>
          </a:xfrm>
        </p:spPr>
        <p:txBody>
          <a:bodyPr>
            <a:normAutofit/>
          </a:bodyPr>
          <a:lstStyle/>
          <a:p>
            <a:pPr algn="just">
              <a:buFont typeface="Arial" panose="020B0604020202020204" pitchFamily="34" charset="0"/>
              <a:buChar char="•"/>
            </a:pPr>
            <a:r>
              <a:rPr lang="pt-BR" dirty="0">
                <a:solidFill>
                  <a:srgbClr val="45869E"/>
                </a:solidFill>
              </a:rPr>
              <a:t>É utilizado para medir a capacitância de capacitores.</a:t>
            </a:r>
          </a:p>
          <a:p>
            <a:pPr algn="just">
              <a:buFont typeface="Arial" panose="020B0604020202020204" pitchFamily="34" charset="0"/>
              <a:buChar char="•"/>
            </a:pPr>
            <a:r>
              <a:rPr lang="pt-BR" dirty="0">
                <a:solidFill>
                  <a:srgbClr val="45869E"/>
                </a:solidFill>
              </a:rPr>
              <a:t>Sua unidade no sistema internacional de unidades é o </a:t>
            </a:r>
            <a:r>
              <a:rPr lang="pt-BR" dirty="0" err="1">
                <a:solidFill>
                  <a:srgbClr val="45869E"/>
                </a:solidFill>
              </a:rPr>
              <a:t>Farad</a:t>
            </a:r>
            <a:r>
              <a:rPr lang="pt-BR" dirty="0">
                <a:solidFill>
                  <a:srgbClr val="45869E"/>
                </a:solidFill>
              </a:rPr>
              <a:t> [F]. O </a:t>
            </a:r>
            <a:r>
              <a:rPr lang="pt-BR" dirty="0" err="1">
                <a:solidFill>
                  <a:srgbClr val="45869E"/>
                </a:solidFill>
              </a:rPr>
              <a:t>Farad</a:t>
            </a:r>
            <a:r>
              <a:rPr lang="pt-BR" dirty="0">
                <a:solidFill>
                  <a:srgbClr val="45869E"/>
                </a:solidFill>
              </a:rPr>
              <a:t> é uma unidade muito grande e na prática os capacitores possuem capacitâncias muito menores, da ordem de </a:t>
            </a:r>
            <a:r>
              <a:rPr lang="pt-BR" dirty="0" err="1">
                <a:solidFill>
                  <a:srgbClr val="45869E"/>
                </a:solidFill>
              </a:rPr>
              <a:t>microfarads</a:t>
            </a:r>
            <a:r>
              <a:rPr lang="pt-BR" dirty="0">
                <a:solidFill>
                  <a:srgbClr val="45869E"/>
                </a:solidFill>
              </a:rPr>
              <a:t> (</a:t>
            </a:r>
            <a:r>
              <a:rPr lang="pt-BR" dirty="0" err="1">
                <a:solidFill>
                  <a:srgbClr val="45869E"/>
                </a:solidFill>
              </a:rPr>
              <a:t>uF</a:t>
            </a:r>
            <a:r>
              <a:rPr lang="pt-BR" dirty="0">
                <a:solidFill>
                  <a:srgbClr val="45869E"/>
                </a:solidFill>
              </a:rPr>
              <a:t>) ou milionésimos de </a:t>
            </a:r>
            <a:r>
              <a:rPr lang="pt-BR" dirty="0" err="1">
                <a:solidFill>
                  <a:srgbClr val="45869E"/>
                </a:solidFill>
              </a:rPr>
              <a:t>Farad</a:t>
            </a:r>
            <a:r>
              <a:rPr lang="pt-BR" dirty="0">
                <a:solidFill>
                  <a:srgbClr val="45869E"/>
                </a:solidFill>
              </a:rPr>
              <a:t>, </a:t>
            </a:r>
            <a:r>
              <a:rPr lang="pt-BR" dirty="0" err="1">
                <a:solidFill>
                  <a:srgbClr val="45869E"/>
                </a:solidFill>
              </a:rPr>
              <a:t>nanofarads</a:t>
            </a:r>
            <a:r>
              <a:rPr lang="pt-BR" dirty="0">
                <a:solidFill>
                  <a:srgbClr val="45869E"/>
                </a:solidFill>
              </a:rPr>
              <a:t> (</a:t>
            </a:r>
            <a:r>
              <a:rPr lang="pt-BR" dirty="0" err="1">
                <a:solidFill>
                  <a:srgbClr val="45869E"/>
                </a:solidFill>
              </a:rPr>
              <a:t>nF</a:t>
            </a:r>
            <a:r>
              <a:rPr lang="pt-BR" dirty="0">
                <a:solidFill>
                  <a:srgbClr val="45869E"/>
                </a:solidFill>
              </a:rPr>
              <a:t>) bilionésimos de </a:t>
            </a:r>
            <a:r>
              <a:rPr lang="pt-BR" dirty="0" err="1">
                <a:solidFill>
                  <a:srgbClr val="45869E"/>
                </a:solidFill>
              </a:rPr>
              <a:t>farad</a:t>
            </a:r>
            <a:r>
              <a:rPr lang="pt-BR" dirty="0">
                <a:solidFill>
                  <a:srgbClr val="45869E"/>
                </a:solidFill>
              </a:rPr>
              <a:t> e </a:t>
            </a:r>
            <a:r>
              <a:rPr lang="pt-BR" dirty="0" err="1">
                <a:solidFill>
                  <a:srgbClr val="45869E"/>
                </a:solidFill>
              </a:rPr>
              <a:t>picofarads</a:t>
            </a:r>
            <a:r>
              <a:rPr lang="pt-BR" dirty="0">
                <a:solidFill>
                  <a:srgbClr val="45869E"/>
                </a:solidFill>
              </a:rPr>
              <a:t> (</a:t>
            </a:r>
            <a:r>
              <a:rPr lang="pt-BR" dirty="0" err="1">
                <a:solidFill>
                  <a:srgbClr val="45869E"/>
                </a:solidFill>
              </a:rPr>
              <a:t>pF</a:t>
            </a:r>
            <a:r>
              <a:rPr lang="pt-BR" dirty="0">
                <a:solidFill>
                  <a:srgbClr val="45869E"/>
                </a:solidFill>
              </a:rPr>
              <a:t>) que equivalem a </a:t>
            </a:r>
            <a:r>
              <a:rPr lang="pt-BR" dirty="0" err="1">
                <a:solidFill>
                  <a:srgbClr val="45869E"/>
                </a:solidFill>
              </a:rPr>
              <a:t>trilionésimos</a:t>
            </a:r>
            <a:r>
              <a:rPr lang="pt-BR" dirty="0">
                <a:solidFill>
                  <a:srgbClr val="45869E"/>
                </a:solidFill>
              </a:rPr>
              <a:t> de </a:t>
            </a:r>
            <a:r>
              <a:rPr lang="pt-BR" dirty="0" err="1">
                <a:solidFill>
                  <a:srgbClr val="45869E"/>
                </a:solidFill>
              </a:rPr>
              <a:t>farad</a:t>
            </a:r>
            <a:r>
              <a:rPr lang="pt-BR" dirty="0">
                <a:solidFill>
                  <a:srgbClr val="45869E"/>
                </a:solidFill>
              </a:rPr>
              <a:t>.</a:t>
            </a:r>
          </a:p>
          <a:p>
            <a:pPr marL="0" indent="0" algn="just">
              <a:buNone/>
            </a:pPr>
            <a:endParaRPr lang="pt-BR" dirty="0"/>
          </a:p>
        </p:txBody>
      </p:sp>
    </p:spTree>
    <p:extLst>
      <p:ext uri="{BB962C8B-B14F-4D97-AF65-F5344CB8AC3E}">
        <p14:creationId xmlns:p14="http://schemas.microsoft.com/office/powerpoint/2010/main" val="378396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err="1">
                <a:solidFill>
                  <a:srgbClr val="45869E"/>
                </a:solidFill>
              </a:rPr>
              <a:t>Indutímetro</a:t>
            </a:r>
            <a:endParaRPr lang="pt-BR" sz="4000" b="1" dirty="0">
              <a:solidFill>
                <a:srgbClr val="45869E"/>
              </a:solidFill>
            </a:endParaRPr>
          </a:p>
        </p:txBody>
      </p:sp>
      <p:sp>
        <p:nvSpPr>
          <p:cNvPr id="6" name="Espaço Reservado para Conteúdo 5"/>
          <p:cNvSpPr>
            <a:spLocks noGrp="1"/>
          </p:cNvSpPr>
          <p:nvPr>
            <p:ph idx="1"/>
          </p:nvPr>
        </p:nvSpPr>
        <p:spPr>
          <a:xfrm>
            <a:off x="1098076" y="2128122"/>
            <a:ext cx="10058399" cy="4023360"/>
          </a:xfrm>
        </p:spPr>
        <p:txBody>
          <a:bodyPr>
            <a:normAutofit fontScale="92500" lnSpcReduction="10000"/>
          </a:bodyPr>
          <a:lstStyle/>
          <a:p>
            <a:pPr algn="just">
              <a:buFont typeface="Arial" panose="020B0604020202020204" pitchFamily="34" charset="0"/>
              <a:buChar char="•"/>
            </a:pPr>
            <a:r>
              <a:rPr lang="pt-BR" dirty="0" err="1">
                <a:solidFill>
                  <a:srgbClr val="45869E"/>
                </a:solidFill>
              </a:rPr>
              <a:t>Indutímetro</a:t>
            </a:r>
            <a:r>
              <a:rPr lang="pt-BR" dirty="0">
                <a:solidFill>
                  <a:srgbClr val="45869E"/>
                </a:solidFill>
              </a:rPr>
              <a:t> é o instrumento utilizado em eletrônica para medir indutância. Indutância, por sua vez, é uma grandeza física que mede quanta carga (ou campo magnético) pode ser armazenada quando uma diferença de potencial é aplicada nos terminais de uma bobina. </a:t>
            </a:r>
          </a:p>
          <a:p>
            <a:pPr algn="just">
              <a:buFont typeface="Arial" panose="020B0604020202020204" pitchFamily="34" charset="0"/>
              <a:buChar char="•"/>
            </a:pPr>
            <a:r>
              <a:rPr lang="pt-BR" dirty="0">
                <a:solidFill>
                  <a:srgbClr val="45869E"/>
                </a:solidFill>
              </a:rPr>
              <a:t>É utilizado para medir a indutância de componentes indutores como bobinas e transformadores.</a:t>
            </a:r>
          </a:p>
          <a:p>
            <a:pPr algn="just">
              <a:buFont typeface="Arial" panose="020B0604020202020204" pitchFamily="34" charset="0"/>
              <a:buChar char="•"/>
            </a:pPr>
            <a:r>
              <a:rPr lang="pt-BR" dirty="0">
                <a:solidFill>
                  <a:srgbClr val="45869E"/>
                </a:solidFill>
              </a:rPr>
              <a:t>No sistema internacional de unidades, a unidade da indutância é o henry, representada pela letra H. Na prática os indutores são comumente encontrados na ordem de </a:t>
            </a:r>
            <a:r>
              <a:rPr lang="pt-BR" dirty="0" err="1">
                <a:solidFill>
                  <a:srgbClr val="45869E"/>
                </a:solidFill>
              </a:rPr>
              <a:t>uH</a:t>
            </a:r>
            <a:r>
              <a:rPr lang="pt-BR" dirty="0">
                <a:solidFill>
                  <a:srgbClr val="45869E"/>
                </a:solidFill>
              </a:rPr>
              <a:t> (</a:t>
            </a:r>
            <a:r>
              <a:rPr lang="pt-BR" dirty="0" err="1">
                <a:solidFill>
                  <a:srgbClr val="45869E"/>
                </a:solidFill>
              </a:rPr>
              <a:t>microHenry</a:t>
            </a:r>
            <a:r>
              <a:rPr lang="pt-BR" dirty="0">
                <a:solidFill>
                  <a:srgbClr val="45869E"/>
                </a:solidFill>
              </a:rPr>
              <a:t>, milionésimos de Henry) e mH (milésimos de Henry). </a:t>
            </a:r>
          </a:p>
          <a:p>
            <a:pPr algn="just">
              <a:buFont typeface="Arial" panose="020B0604020202020204" pitchFamily="34" charset="0"/>
              <a:buChar char="•"/>
            </a:pPr>
            <a:endParaRPr lang="pt-BR" dirty="0"/>
          </a:p>
        </p:txBody>
      </p:sp>
    </p:spTree>
    <p:extLst>
      <p:ext uri="{BB962C8B-B14F-4D97-AF65-F5344CB8AC3E}">
        <p14:creationId xmlns:p14="http://schemas.microsoft.com/office/powerpoint/2010/main" val="2210011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89"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Tensão Elétrica</a:t>
            </a:r>
            <a:endParaRPr lang="pt-BR" sz="4000" b="0" strike="noStrike" spc="-1">
              <a:latin typeface="Arial"/>
            </a:endParaRPr>
          </a:p>
        </p:txBody>
      </p:sp>
      <p:sp>
        <p:nvSpPr>
          <p:cNvPr id="90" name="CustomShape 2"/>
          <p:cNvSpPr/>
          <p:nvPr/>
        </p:nvSpPr>
        <p:spPr>
          <a:xfrm>
            <a:off x="862560" y="2160000"/>
            <a:ext cx="5976720" cy="446328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Capacidade que um ponto no espaço possui de atrair ou repelir cargas;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A unidade no SI é J/C = V (volt) ;</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1V : Esse ponto no espaço pode dotar de 1 J a mais do que a referência cada 1 C presente nele.</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91" name="Imagem 90"/>
          <p:cNvPicPr/>
          <p:nvPr/>
        </p:nvPicPr>
        <p:blipFill>
          <a:blip r:embed="rId3"/>
          <a:stretch/>
        </p:blipFill>
        <p:spPr>
          <a:xfrm>
            <a:off x="6994440" y="2689560"/>
            <a:ext cx="4092840" cy="2493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err="1">
                <a:solidFill>
                  <a:srgbClr val="45869E"/>
                </a:solidFill>
              </a:rPr>
              <a:t>Indutímetro</a:t>
            </a:r>
            <a:endParaRPr lang="pt-BR" sz="4000" b="1" dirty="0">
              <a:solidFill>
                <a:srgbClr val="45869E"/>
              </a:solidFill>
            </a:endParaRPr>
          </a:p>
        </p:txBody>
      </p:sp>
      <p:sp>
        <p:nvSpPr>
          <p:cNvPr id="6" name="Espaço Reservado para Conteúdo 5"/>
          <p:cNvSpPr>
            <a:spLocks noGrp="1"/>
          </p:cNvSpPr>
          <p:nvPr>
            <p:ph idx="1"/>
          </p:nvPr>
        </p:nvSpPr>
        <p:spPr>
          <a:xfrm>
            <a:off x="1098076" y="2128122"/>
            <a:ext cx="10058399" cy="4023360"/>
          </a:xfrm>
        </p:spPr>
        <p:txBody>
          <a:bodyPr>
            <a:normAutofit/>
          </a:bodyPr>
          <a:lstStyle/>
          <a:p>
            <a:pPr algn="just">
              <a:buFont typeface="Arial" panose="020B0604020202020204" pitchFamily="34" charset="0"/>
              <a:buChar char="•"/>
            </a:pPr>
            <a:r>
              <a:rPr lang="pt-BR" dirty="0">
                <a:solidFill>
                  <a:srgbClr val="45869E"/>
                </a:solidFill>
              </a:rPr>
              <a:t>É utilizado para medir a indutância de componentes indutores como bobinas e transformadores.</a:t>
            </a:r>
          </a:p>
          <a:p>
            <a:pPr algn="just">
              <a:buFont typeface="Arial" panose="020B0604020202020204" pitchFamily="34" charset="0"/>
              <a:buChar char="•"/>
            </a:pPr>
            <a:r>
              <a:rPr lang="pt-BR" dirty="0">
                <a:solidFill>
                  <a:srgbClr val="45869E"/>
                </a:solidFill>
              </a:rPr>
              <a:t>No sistema internacional de unidades, a unidade da indutância é o henry, representada pela letra H. Na prática os indutores são comumente encontrados na ordem de </a:t>
            </a:r>
            <a:r>
              <a:rPr lang="pt-BR" dirty="0" err="1">
                <a:solidFill>
                  <a:srgbClr val="45869E"/>
                </a:solidFill>
              </a:rPr>
              <a:t>uH</a:t>
            </a:r>
            <a:r>
              <a:rPr lang="pt-BR" dirty="0">
                <a:solidFill>
                  <a:srgbClr val="45869E"/>
                </a:solidFill>
              </a:rPr>
              <a:t> (</a:t>
            </a:r>
            <a:r>
              <a:rPr lang="pt-BR" dirty="0" err="1">
                <a:solidFill>
                  <a:srgbClr val="45869E"/>
                </a:solidFill>
              </a:rPr>
              <a:t>microHenry</a:t>
            </a:r>
            <a:r>
              <a:rPr lang="pt-BR" dirty="0">
                <a:solidFill>
                  <a:srgbClr val="45869E"/>
                </a:solidFill>
              </a:rPr>
              <a:t>, milionésimos de Henry) e mH (milésimos de Henry). </a:t>
            </a:r>
          </a:p>
          <a:p>
            <a:pPr algn="just">
              <a:buFont typeface="Arial" panose="020B0604020202020204" pitchFamily="34" charset="0"/>
              <a:buChar char="•"/>
            </a:pPr>
            <a:endParaRPr lang="pt-BR" dirty="0"/>
          </a:p>
        </p:txBody>
      </p:sp>
    </p:spTree>
    <p:extLst>
      <p:ext uri="{BB962C8B-B14F-4D97-AF65-F5344CB8AC3E}">
        <p14:creationId xmlns:p14="http://schemas.microsoft.com/office/powerpoint/2010/main" val="2142337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
          <p:cNvPicPr>
            <a:picLocks noChangeAspect="1"/>
          </p:cNvPicPr>
          <p:nvPr/>
        </p:nvPicPr>
        <p:blipFill>
          <a:blip r:embed="rId2"/>
          <a:srcRect/>
          <a:stretch>
            <a:fillRect/>
          </a:stretch>
        </p:blipFill>
        <p:spPr bwMode="auto">
          <a:xfrm>
            <a:off x="794" y="0"/>
            <a:ext cx="12191998" cy="6858000"/>
          </a:xfrm>
          <a:prstGeom prst="rect">
            <a:avLst/>
          </a:prstGeom>
          <a:noFill/>
          <a:ln w="9525">
            <a:noFill/>
            <a:miter lim="800000"/>
            <a:headEnd/>
            <a:tailEnd/>
          </a:ln>
        </p:spPr>
      </p:pic>
      <p:sp>
        <p:nvSpPr>
          <p:cNvPr id="2" name="Título 1"/>
          <p:cNvSpPr>
            <a:spLocks noGrp="1"/>
          </p:cNvSpPr>
          <p:nvPr>
            <p:ph type="title"/>
          </p:nvPr>
        </p:nvSpPr>
        <p:spPr>
          <a:xfrm>
            <a:off x="1098074" y="940667"/>
            <a:ext cx="10058400" cy="953474"/>
          </a:xfrm>
        </p:spPr>
        <p:txBody>
          <a:bodyPr>
            <a:normAutofit/>
          </a:bodyPr>
          <a:lstStyle/>
          <a:p>
            <a:pPr algn="ctr"/>
            <a:r>
              <a:rPr lang="pt-BR" sz="4000" b="1" dirty="0">
                <a:solidFill>
                  <a:srgbClr val="45869E"/>
                </a:solidFill>
              </a:rPr>
              <a:t>Frequencímetro</a:t>
            </a:r>
          </a:p>
        </p:txBody>
      </p:sp>
      <p:sp>
        <p:nvSpPr>
          <p:cNvPr id="6" name="Espaço Reservado para Conteúdo 5"/>
          <p:cNvSpPr>
            <a:spLocks noGrp="1"/>
          </p:cNvSpPr>
          <p:nvPr>
            <p:ph idx="1"/>
          </p:nvPr>
        </p:nvSpPr>
        <p:spPr>
          <a:xfrm>
            <a:off x="1098076" y="2128122"/>
            <a:ext cx="10058399" cy="4023360"/>
          </a:xfrm>
        </p:spPr>
        <p:txBody>
          <a:bodyPr/>
          <a:lstStyle/>
          <a:p>
            <a:pPr algn="just">
              <a:buFont typeface="Arial" panose="020B0604020202020204" pitchFamily="34" charset="0"/>
              <a:buChar char="•"/>
            </a:pPr>
            <a:r>
              <a:rPr lang="pt-BR" dirty="0">
                <a:solidFill>
                  <a:srgbClr val="45869E"/>
                </a:solidFill>
              </a:rPr>
              <a:t> O frequencímetro é um instrumento eletrônico utilizado para medição da frequência de um sinal periódico. A unidade de medida utilizada é o hertz (símbolo Hz). Um frequencímetro possui um mostrador digital, informando a frequência medida em Hz, kHz, MHz e GHz, conforme a escala utilizada. Muitos frequencímetros podem medir também o período do sinal medido (em segundos, milissegundos, microssegundos, </a:t>
            </a:r>
            <a:r>
              <a:rPr lang="pt-BR" dirty="0" err="1">
                <a:solidFill>
                  <a:srgbClr val="45869E"/>
                </a:solidFill>
              </a:rPr>
              <a:t>nanossegundos</a:t>
            </a:r>
            <a:r>
              <a:rPr lang="pt-BR" dirty="0">
                <a:solidFill>
                  <a:srgbClr val="45869E"/>
                </a:solidFill>
              </a:rPr>
              <a:t>).</a:t>
            </a:r>
            <a:endParaRPr lang="pt-BR" dirty="0"/>
          </a:p>
        </p:txBody>
      </p:sp>
    </p:spTree>
    <p:extLst>
      <p:ext uri="{BB962C8B-B14F-4D97-AF65-F5344CB8AC3E}">
        <p14:creationId xmlns:p14="http://schemas.microsoft.com/office/powerpoint/2010/main" val="2801042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1096200" y="285120"/>
            <a:ext cx="10055880" cy="1449000"/>
          </a:xfrm>
          <a:prstGeom prst="rect">
            <a:avLst/>
          </a:prstGeom>
          <a:noFill/>
          <a:ln>
            <a:noFill/>
          </a:ln>
        </p:spPr>
        <p:style>
          <a:lnRef idx="0">
            <a:scrgbClr r="0" g="0" b="0"/>
          </a:lnRef>
          <a:fillRef idx="0">
            <a:scrgbClr r="0" g="0" b="0"/>
          </a:fillRef>
          <a:effectRef idx="0">
            <a:scrgbClr r="0" g="0" b="0"/>
          </a:effectRef>
          <a:fontRef idx="minor"/>
        </p:style>
      </p:sp>
      <p:sp>
        <p:nvSpPr>
          <p:cNvPr id="190" name="CustomShape 2"/>
          <p:cNvSpPr/>
          <p:nvPr/>
        </p:nvSpPr>
        <p:spPr>
          <a:xfrm>
            <a:off x="1096200" y="1844280"/>
            <a:ext cx="10055880" cy="4021560"/>
          </a:xfrm>
          <a:prstGeom prst="rect">
            <a:avLst/>
          </a:prstGeom>
          <a:noFill/>
          <a:ln>
            <a:noFill/>
          </a:ln>
        </p:spPr>
        <p:style>
          <a:lnRef idx="0">
            <a:scrgbClr r="0" g="0" b="0"/>
          </a:lnRef>
          <a:fillRef idx="0">
            <a:scrgbClr r="0" g="0" b="0"/>
          </a:fillRef>
          <a:effectRef idx="0">
            <a:scrgbClr r="0" g="0" b="0"/>
          </a:effectRef>
          <a:fontRef idx="minor"/>
        </p:style>
      </p:sp>
      <p:pic>
        <p:nvPicPr>
          <p:cNvPr id="191" name="Imagem 1"/>
          <p:cNvPicPr/>
          <p:nvPr/>
        </p:nvPicPr>
        <p:blipFill>
          <a:blip r:embed="rId2"/>
          <a:stretch/>
        </p:blipFill>
        <p:spPr>
          <a:xfrm>
            <a:off x="0" y="0"/>
            <a:ext cx="12190320" cy="685656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Imagem 1"/>
          <p:cNvPicPr/>
          <p:nvPr/>
        </p:nvPicPr>
        <p:blipFill>
          <a:blip r:embed="rId2"/>
          <a:stretch/>
        </p:blipFill>
        <p:spPr>
          <a:xfrm>
            <a:off x="0" y="0"/>
            <a:ext cx="12191400" cy="6856560"/>
          </a:xfrm>
          <a:prstGeom prst="rect">
            <a:avLst/>
          </a:prstGeom>
          <a:ln w="9360">
            <a:noFill/>
          </a:ln>
        </p:spPr>
      </p:pic>
      <p:sp>
        <p:nvSpPr>
          <p:cNvPr id="93"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Corrente Elétrica</a:t>
            </a:r>
            <a:endParaRPr lang="pt-BR" sz="4000" b="0" strike="noStrike" spc="-1">
              <a:latin typeface="Arial"/>
            </a:endParaRPr>
          </a:p>
        </p:txBody>
      </p:sp>
      <p:sp>
        <p:nvSpPr>
          <p:cNvPr id="94"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95" name="Imagem 94"/>
          <p:cNvPicPr/>
          <p:nvPr/>
        </p:nvPicPr>
        <p:blipFill>
          <a:blip r:embed="rId3"/>
          <a:stretch/>
        </p:blipFill>
        <p:spPr>
          <a:xfrm>
            <a:off x="1543680" y="3816000"/>
            <a:ext cx="9019440" cy="2447280"/>
          </a:xfrm>
          <a:prstGeom prst="rect">
            <a:avLst/>
          </a:prstGeom>
          <a:ln>
            <a:noFill/>
          </a:ln>
        </p:spPr>
      </p:pic>
      <p:sp>
        <p:nvSpPr>
          <p:cNvPr id="96" name="CustomShape 3"/>
          <p:cNvSpPr/>
          <p:nvPr/>
        </p:nvSpPr>
        <p:spPr>
          <a:xfrm>
            <a:off x="834480" y="2086920"/>
            <a:ext cx="10179360" cy="251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pt-BR" sz="1800" b="0" strike="noStrike" spc="-1">
              <a:latin typeface="Arial"/>
            </a:endParaRPr>
          </a:p>
          <a:p>
            <a:pPr marL="216000" indent="-214920">
              <a:lnSpc>
                <a:spcPct val="100000"/>
              </a:lnSpc>
              <a:buClr>
                <a:srgbClr val="000000"/>
              </a:buClr>
              <a:buSzPct val="45000"/>
              <a:buFont typeface="Wingdings" charset="2"/>
              <a:buChar char=""/>
            </a:pPr>
            <a:r>
              <a:rPr lang="pt-BR" sz="1800" b="0" strike="noStrike" spc="-1">
                <a:solidFill>
                  <a:srgbClr val="45869E"/>
                </a:solidFill>
                <a:latin typeface="Calibri Light"/>
                <a:ea typeface="DejaVu Sans"/>
              </a:rPr>
              <a:t>Movimento ordenado de cargas, causado por um campo elétrico;</a:t>
            </a:r>
            <a:endParaRPr lang="pt-BR" sz="1800" b="0" strike="noStrike" spc="-1">
              <a:latin typeface="Arial"/>
            </a:endParaRPr>
          </a:p>
          <a:p>
            <a:pPr marL="216000" indent="-214920">
              <a:lnSpc>
                <a:spcPct val="100000"/>
              </a:lnSpc>
              <a:buClr>
                <a:srgbClr val="000000"/>
              </a:buClr>
              <a:buSzPct val="45000"/>
              <a:buFont typeface="Wingdings" charset="2"/>
              <a:buChar char=""/>
            </a:pPr>
            <a:r>
              <a:rPr lang="pt-BR" sz="1800" b="0" strike="noStrike" spc="-1">
                <a:solidFill>
                  <a:srgbClr val="45869E"/>
                </a:solidFill>
                <a:latin typeface="Calibri"/>
                <a:ea typeface="DejaVu Sans"/>
              </a:rPr>
              <a:t>A unidade no SI é C/s = A (Ampére) ;</a:t>
            </a:r>
            <a:endParaRPr lang="pt-BR" sz="1800" b="0" strike="noStrike" spc="-1">
              <a:latin typeface="Arial"/>
            </a:endParaRPr>
          </a:p>
          <a:p>
            <a:pPr marL="216000" indent="-214920">
              <a:lnSpc>
                <a:spcPct val="100000"/>
              </a:lnSpc>
              <a:buClr>
                <a:srgbClr val="000000"/>
              </a:buClr>
              <a:buSzPct val="45000"/>
              <a:buFont typeface="Wingdings" charset="2"/>
              <a:buChar char=""/>
            </a:pPr>
            <a:r>
              <a:rPr lang="pt-BR" sz="1800" b="0" strike="noStrike" spc="-1">
                <a:solidFill>
                  <a:srgbClr val="45869E"/>
                </a:solidFill>
                <a:latin typeface="Calibri"/>
                <a:ea typeface="DejaVu Sans"/>
              </a:rPr>
              <a:t>1 A: A cada segundo 1 Coulomb passa pelo ramo;</a:t>
            </a:r>
            <a:endParaRPr lang="pt-B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3388680" y="1405800"/>
            <a:ext cx="4962600" cy="6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4000" b="1" strike="noStrike" spc="-35">
                <a:solidFill>
                  <a:srgbClr val="45869E"/>
                </a:solidFill>
                <a:latin typeface="Calibri Light"/>
                <a:ea typeface="DejaVu Sans"/>
              </a:rPr>
              <a:t>AC/DC ou CA/CC</a:t>
            </a:r>
            <a:endParaRPr lang="pt-BR" sz="4000" b="0" strike="noStrike" spc="-1">
              <a:latin typeface="Arial"/>
            </a:endParaRPr>
          </a:p>
        </p:txBody>
      </p:sp>
      <p:sp>
        <p:nvSpPr>
          <p:cNvPr id="98" name="CustomShape 2"/>
          <p:cNvSpPr/>
          <p:nvPr/>
        </p:nvSpPr>
        <p:spPr>
          <a:xfrm>
            <a:off x="1368000" y="2448000"/>
            <a:ext cx="9503280" cy="381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nSpc>
                <a:spcPct val="100000"/>
              </a:lnSpc>
              <a:buClr>
                <a:srgbClr val="000000"/>
              </a:buClr>
              <a:buSzPct val="45000"/>
              <a:buFont typeface="Wingdings" charset="2"/>
              <a:buChar char=""/>
            </a:pPr>
            <a:r>
              <a:rPr lang="pt-BR" sz="1800" b="0" strike="noStrike" spc="-1">
                <a:solidFill>
                  <a:srgbClr val="45869E"/>
                </a:solidFill>
                <a:latin typeface="Calibri Light"/>
                <a:ea typeface="DejaVu Sans"/>
              </a:rPr>
              <a:t>Tomadas</a:t>
            </a:r>
            <a:endParaRPr lang="pt-BR" sz="1800" b="0" strike="noStrike" spc="-1">
              <a:latin typeface="Arial"/>
            </a:endParaRPr>
          </a:p>
          <a:p>
            <a:pPr marL="216000" indent="-215280">
              <a:lnSpc>
                <a:spcPct val="100000"/>
              </a:lnSpc>
              <a:buClr>
                <a:srgbClr val="000000"/>
              </a:buClr>
              <a:buSzPct val="45000"/>
              <a:buFont typeface="Wingdings" charset="2"/>
              <a:buChar char=""/>
            </a:pPr>
            <a:r>
              <a:rPr lang="pt-BR" sz="1800" b="0" strike="noStrike" spc="-1">
                <a:solidFill>
                  <a:srgbClr val="45869E"/>
                </a:solidFill>
                <a:latin typeface="Calibri Light"/>
                <a:ea typeface="DejaVu Sans"/>
              </a:rPr>
              <a:t>Icounter</a:t>
            </a:r>
            <a:endParaRPr lang="pt-BR" sz="1800" b="0" strike="noStrike" spc="-1">
              <a:latin typeface="Arial"/>
            </a:endParaRPr>
          </a:p>
        </p:txBody>
      </p:sp>
      <p:pic>
        <p:nvPicPr>
          <p:cNvPr id="99" name="Imagem 98"/>
          <p:cNvPicPr/>
          <p:nvPr/>
        </p:nvPicPr>
        <p:blipFill>
          <a:blip r:embed="rId2"/>
          <a:stretch/>
        </p:blipFill>
        <p:spPr>
          <a:xfrm>
            <a:off x="1872000" y="3600000"/>
            <a:ext cx="8260200" cy="2663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Energia</a:t>
            </a:r>
            <a:endParaRPr lang="pt-BR" sz="4000" b="0" strike="noStrike" spc="-1">
              <a:latin typeface="Arial"/>
            </a:endParaRPr>
          </a:p>
        </p:txBody>
      </p:sp>
      <p:sp>
        <p:nvSpPr>
          <p:cNvPr id="101"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Capacidade de realizar uma ação</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Potencial e cinética;</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Conservação;</a:t>
            </a: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Potência</a:t>
            </a:r>
            <a:endParaRPr lang="pt-BR" sz="4000" b="0" strike="noStrike" spc="-1">
              <a:latin typeface="Arial"/>
            </a:endParaRPr>
          </a:p>
        </p:txBody>
      </p:sp>
      <p:sp>
        <p:nvSpPr>
          <p:cNvPr id="103"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 Taxa de transformação de energia</a:t>
            </a:r>
            <a:r>
              <a:rPr lang="pt-BR" sz="1800" b="0" strike="noStrike" spc="-1">
                <a:solidFill>
                  <a:srgbClr val="45869E"/>
                </a:solidFill>
                <a:latin typeface="Calibri"/>
                <a:ea typeface="DejaVu Sans"/>
              </a:rPr>
              <a:t>;</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P = V x I;</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 A unidade no SI é J/s = W (Watts) ;</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886320" y="1065600"/>
            <a:ext cx="1051416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85000"/>
              </a:lnSpc>
            </a:pPr>
            <a:r>
              <a:rPr lang="pt-BR" sz="4000" b="1" strike="noStrike" spc="-35">
                <a:solidFill>
                  <a:srgbClr val="45869E"/>
                </a:solidFill>
                <a:latin typeface="Calibri Light"/>
                <a:ea typeface="DejaVu Sans"/>
              </a:rPr>
              <a:t>Fontes</a:t>
            </a:r>
            <a:endParaRPr lang="pt-BR" sz="4000" b="0" strike="noStrike" spc="-1">
              <a:latin typeface="Arial"/>
            </a:endParaRPr>
          </a:p>
        </p:txBody>
      </p:sp>
      <p:sp>
        <p:nvSpPr>
          <p:cNvPr id="105" name="CustomShape 2"/>
          <p:cNvSpPr/>
          <p:nvPr/>
        </p:nvSpPr>
        <p:spPr>
          <a:xfrm>
            <a:off x="1543680" y="1964520"/>
            <a:ext cx="9324360" cy="46555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algn="ctr">
              <a:lnSpc>
                <a:spcPct val="100000"/>
              </a:lnSpc>
              <a:spcBef>
                <a:spcPts val="1199"/>
              </a:spcBef>
              <a:spcAft>
                <a:spcPts val="201"/>
              </a:spcAft>
            </a:pP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Light"/>
                <a:ea typeface="DejaVu Sans"/>
              </a:rPr>
              <a:t>Dispositivo ativo;</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Teórico: Mantém valor fixo em seus terminais independente do que é alimentado;</a:t>
            </a:r>
            <a:endParaRPr lang="pt-BR" sz="1800" b="0" strike="noStrike" spc="-1">
              <a:latin typeface="Arial"/>
            </a:endParaRPr>
          </a:p>
          <a:p>
            <a:pPr marL="91440" indent="-89280" algn="just">
              <a:lnSpc>
                <a:spcPct val="100000"/>
              </a:lnSpc>
              <a:spcBef>
                <a:spcPts val="1199"/>
              </a:spcBef>
              <a:spcAft>
                <a:spcPts val="201"/>
              </a:spcAft>
              <a:buClr>
                <a:srgbClr val="124163"/>
              </a:buClr>
              <a:buFont typeface="Arial"/>
              <a:buChar char="•"/>
            </a:pPr>
            <a:r>
              <a:rPr lang="pt-BR" sz="1800" b="0" strike="noStrike" spc="-1">
                <a:solidFill>
                  <a:srgbClr val="45869E"/>
                </a:solidFill>
                <a:latin typeface="Calibri"/>
                <a:ea typeface="DejaVu Sans"/>
              </a:rPr>
              <a:t>Real: Possuem capacidades máximas de fornecimento, dependente da potência;</a:t>
            </a:r>
            <a:endParaRPr lang="pt-BR" sz="1800" b="0" strike="noStrike" spc="-1">
              <a:latin typeface="Arial"/>
            </a:endParaRPr>
          </a:p>
          <a:p>
            <a:pPr algn="just">
              <a:lnSpc>
                <a:spcPct val="10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a:p>
            <a:pPr algn="just">
              <a:lnSpc>
                <a:spcPct val="150000"/>
              </a:lnSpc>
              <a:spcBef>
                <a:spcPts val="1199"/>
              </a:spcBef>
              <a:spcAft>
                <a:spcPts val="201"/>
              </a:spcAft>
            </a:pPr>
            <a:endParaRPr lang="pt-BR" sz="1800" b="0" strike="noStrike" spc="-1">
              <a:latin typeface="Arial"/>
            </a:endParaRPr>
          </a:p>
        </p:txBody>
      </p:sp>
      <p:pic>
        <p:nvPicPr>
          <p:cNvPr id="106" name="Imagem 105"/>
          <p:cNvPicPr/>
          <p:nvPr/>
        </p:nvPicPr>
        <p:blipFill>
          <a:blip r:embed="rId2"/>
          <a:stretch/>
        </p:blipFill>
        <p:spPr>
          <a:xfrm>
            <a:off x="2088000" y="4032000"/>
            <a:ext cx="1884600" cy="1884600"/>
          </a:xfrm>
          <a:prstGeom prst="rect">
            <a:avLst/>
          </a:prstGeom>
          <a:ln>
            <a:noFill/>
          </a:ln>
        </p:spPr>
      </p:pic>
      <p:pic>
        <p:nvPicPr>
          <p:cNvPr id="107" name="Imagem 106"/>
          <p:cNvPicPr/>
          <p:nvPr/>
        </p:nvPicPr>
        <p:blipFill>
          <a:blip r:embed="rId3"/>
          <a:stretch/>
        </p:blipFill>
        <p:spPr>
          <a:xfrm>
            <a:off x="8712000" y="3960000"/>
            <a:ext cx="2015280" cy="2015280"/>
          </a:xfrm>
          <a:prstGeom prst="rect">
            <a:avLst/>
          </a:prstGeom>
          <a:ln>
            <a:noFill/>
          </a:ln>
        </p:spPr>
      </p:pic>
      <p:pic>
        <p:nvPicPr>
          <p:cNvPr id="108" name="Imagem 107"/>
          <p:cNvPicPr/>
          <p:nvPr/>
        </p:nvPicPr>
        <p:blipFill>
          <a:blip r:embed="rId4"/>
          <a:stretch/>
        </p:blipFill>
        <p:spPr>
          <a:xfrm>
            <a:off x="5040000" y="4104000"/>
            <a:ext cx="1812600" cy="1812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24163"/>
      </a:accent1>
      <a:accent2>
        <a:srgbClr val="1C6294"/>
      </a:accent2>
      <a:accent3>
        <a:srgbClr val="75B5E4"/>
      </a:accent3>
      <a:accent4>
        <a:srgbClr val="587186"/>
      </a:accent4>
      <a:accent5>
        <a:srgbClr val="95A9B9"/>
      </a:accent5>
      <a:accent6>
        <a:srgbClr val="27304E"/>
      </a:accent6>
      <a:hlink>
        <a:srgbClr val="487B78"/>
      </a:hlink>
      <a:folHlink>
        <a:srgbClr val="FCAE3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24163"/>
      </a:accent1>
      <a:accent2>
        <a:srgbClr val="1C6294"/>
      </a:accent2>
      <a:accent3>
        <a:srgbClr val="75B5E4"/>
      </a:accent3>
      <a:accent4>
        <a:srgbClr val="587186"/>
      </a:accent4>
      <a:accent5>
        <a:srgbClr val="95A9B9"/>
      </a:accent5>
      <a:accent6>
        <a:srgbClr val="27304E"/>
      </a:accent6>
      <a:hlink>
        <a:srgbClr val="487B78"/>
      </a:hlink>
      <a:folHlink>
        <a:srgbClr val="FCAE3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537</TotalTime>
  <Words>1448</Words>
  <Application>Microsoft Office PowerPoint</Application>
  <PresentationFormat>Personalizar</PresentationFormat>
  <Paragraphs>197</Paragraphs>
  <Slides>42</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42</vt:i4>
      </vt:variant>
    </vt:vector>
  </HeadingPairs>
  <TitlesOfParts>
    <vt:vector size="51" baseType="lpstr">
      <vt:lpstr>Arial</vt:lpstr>
      <vt:lpstr>Calibri</vt:lpstr>
      <vt:lpstr>Calibri Light</vt:lpstr>
      <vt:lpstr>Cambria Math</vt:lpstr>
      <vt:lpstr>DejaVu Sans</vt:lpstr>
      <vt:lpstr>Symbol</vt:lpstr>
      <vt:lpstr>Wingdings</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Multímetro</vt:lpstr>
      <vt:lpstr>Multímetro</vt:lpstr>
      <vt:lpstr>Ohmímetro</vt:lpstr>
      <vt:lpstr>Ohmímetro</vt:lpstr>
      <vt:lpstr>Voltímetro</vt:lpstr>
      <vt:lpstr>Voltímetro</vt:lpstr>
      <vt:lpstr>Voltímetro</vt:lpstr>
      <vt:lpstr>Voltímetro</vt:lpstr>
      <vt:lpstr>Amperímetro</vt:lpstr>
      <vt:lpstr>Amperímetro</vt:lpstr>
      <vt:lpstr>Amperímetro</vt:lpstr>
      <vt:lpstr>Capacímetro</vt:lpstr>
      <vt:lpstr>Capacímetro</vt:lpstr>
      <vt:lpstr>Indutímetro</vt:lpstr>
      <vt:lpstr>Indutímetro</vt:lpstr>
      <vt:lpstr>Frequencímetro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Usuário do Windows</dc:creator>
  <dc:description/>
  <cp:lastModifiedBy>Luiz</cp:lastModifiedBy>
  <cp:revision>72</cp:revision>
  <dcterms:created xsi:type="dcterms:W3CDTF">2018-07-31T01:18:42Z</dcterms:created>
  <dcterms:modified xsi:type="dcterms:W3CDTF">2018-09-24T13:33:15Z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Personalizar</vt:lpwstr>
  </property>
  <property fmtid="{D5CDD505-2E9C-101B-9397-08002B2CF9AE}" pid="9" name="ScaleCrop">
    <vt:bool>false</vt:bool>
  </property>
  <property fmtid="{D5CDD505-2E9C-101B-9397-08002B2CF9AE}" pid="10" name="ShareDoc">
    <vt:bool>false</vt:bool>
  </property>
  <property fmtid="{D5CDD505-2E9C-101B-9397-08002B2CF9AE}" pid="11" name="Slides">
    <vt:i4>45</vt:i4>
  </property>
</Properties>
</file>